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33" autoAdjust="0"/>
  </p:normalViewPr>
  <p:slideViewPr>
    <p:cSldViewPr snapToGrid="0">
      <p:cViewPr>
        <p:scale>
          <a:sx n="50" d="100"/>
          <a:sy n="50" d="100"/>
        </p:scale>
        <p:origin x="-6965" y="-2381"/>
      </p:cViewPr>
      <p:guideLst>
        <p:guide orient="horz" pos="3318"/>
        <p:guide orient="horz" pos="240"/>
        <p:guide orient="horz" pos="20160"/>
        <p:guide orient="horz"/>
        <p:guide pos="264"/>
        <p:guide pos="2738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3/28/2025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3/28/2025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https://www.geeksforgeeks.org/what-are-graph-neural-networks/</a:t>
            </a:r>
          </a:p>
          <a:p>
            <a:r>
              <a:rPr lang="en-US"/>
              <a:t>Qiu, Peng-Hui &amp; Shi, Xiao-Guang &amp; Shi, Yi-Wei. (2019). Detecting Entanglement With Deep Quantum Neural Networks. IEEE Access. PP. 1-1. 10.1109/ACCESS.2019.2929084. </a:t>
            </a:r>
          </a:p>
          <a:p>
            <a:endParaRPr lang="en-US"/>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3108012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a:solidFill>
                            <a:srgbClr val="1F3A4E"/>
                          </a:solidFill>
                          <a:latin typeface="Arial Black" panose="020B0A04020102020204" pitchFamily="34" charset="0"/>
                        </a:rPr>
                        <a:t>QUICK START GUIDE</a:t>
                      </a:r>
                      <a:br>
                        <a:rPr lang="en-US" sz="36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6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4">
                <a:tc gridSpan="2">
                  <a:txBody>
                    <a:bodyPr/>
                    <a:lstStyle/>
                    <a:p>
                      <a:pPr defTabSz="3765639"/>
                      <a:r>
                        <a:rPr lang="en-US" sz="2000" i="0">
                          <a:solidFill>
                            <a:srgbClr val="D9D9D9"/>
                          </a:solidFill>
                          <a:latin typeface="Arial"/>
                          <a:cs typeface="Arial"/>
                        </a:rPr>
                        <a:t>This PowerPoint template produces a </a:t>
                      </a:r>
                      <a:r>
                        <a:rPr lang="en-US" sz="2000" i="0">
                          <a:solidFill>
                            <a:srgbClr val="FFC000"/>
                          </a:solidFill>
                          <a:latin typeface="Arial"/>
                          <a:cs typeface="Arial"/>
                        </a:rPr>
                        <a:t>36"x48" </a:t>
                      </a:r>
                      <a:r>
                        <a:rPr lang="en-US" sz="2000" i="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the  </a:t>
                      </a:r>
                      <a:r>
                        <a:rPr lang="en-US" sz="2000" i="0">
                          <a:solidFill>
                            <a:srgbClr val="FFC000"/>
                          </a:solidFill>
                          <a:latin typeface="Arial"/>
                          <a:cs typeface="Arial"/>
                        </a:rPr>
                        <a:t>HELP DESK</a:t>
                      </a:r>
                      <a:r>
                        <a:rPr lang="en-US" sz="2000" i="0" baseline="0">
                          <a:solidFill>
                            <a:srgbClr val="D9D9D9"/>
                          </a:solidFill>
                          <a:latin typeface="Arial"/>
                          <a:cs typeface="Arial"/>
                        </a:rPr>
                        <a:t> </a:t>
                      </a:r>
                      <a:r>
                        <a:rPr lang="en-US" sz="2000" i="0">
                          <a:solidFill>
                            <a:srgbClr val="D9D9D9"/>
                          </a:solidFill>
                          <a:latin typeface="Arial"/>
                          <a:cs typeface="Arial"/>
                        </a:rPr>
                        <a:t>tab.</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To print your poster using our same-day professional printing service,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a:t>
                      </a:r>
                      <a:r>
                        <a:rPr lang="en-US" sz="2000" i="0">
                          <a:solidFill>
                            <a:srgbClr val="FFC000"/>
                          </a:solidFill>
                          <a:latin typeface="Arial"/>
                          <a:cs typeface="Arial"/>
                        </a:rPr>
                        <a:t>Order your poster</a:t>
                      </a:r>
                      <a:r>
                        <a:rPr lang="en-US" sz="2000" i="0">
                          <a:solidFill>
                            <a:srgbClr val="D9D9D9"/>
                          </a:solidFill>
                          <a:latin typeface="Arial"/>
                          <a:cs typeface="Arial"/>
                        </a:rPr>
                        <a:t>".</a:t>
                      </a:r>
                      <a:endParaRPr lang="en-US" sz="20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a:solidFill>
                          <a:srgbClr val="1F3A4E"/>
                        </a:solidFill>
                      </a:endParaRPr>
                    </a:p>
                    <a:p>
                      <a:pPr algn="ctr"/>
                      <a:endParaRPr lang="en-US" sz="2000">
                        <a:solidFill>
                          <a:srgbClr val="1F3A4E"/>
                        </a:solidFill>
                      </a:endParaRPr>
                    </a:p>
                    <a:p>
                      <a:pPr algn="ctr"/>
                      <a:r>
                        <a:rPr lang="en-US" sz="2000">
                          <a:solidFill>
                            <a:schemeClr val="bg1"/>
                          </a:solidFill>
                          <a:latin typeface="Arial" panose="020B0604020202020204" pitchFamily="34" charset="0"/>
                          <a:cs typeface="Arial" panose="020B0604020202020204" pitchFamily="34" charset="0"/>
                        </a:rPr>
                        <a:t>This is a template for a </a:t>
                      </a:r>
                    </a:p>
                    <a:p>
                      <a:pPr algn="ctr"/>
                      <a:r>
                        <a:rPr lang="en-US" sz="2000">
                          <a:solidFill>
                            <a:schemeClr val="bg1"/>
                          </a:solidFill>
                          <a:latin typeface="Arial" panose="020B0604020202020204" pitchFamily="34" charset="0"/>
                          <a:cs typeface="Arial" panose="020B0604020202020204" pitchFamily="34" charset="0"/>
                        </a:rPr>
                        <a:t>presentation poster</a:t>
                      </a:r>
                      <a:br>
                        <a:rPr lang="en-US" sz="2000">
                          <a:solidFill>
                            <a:schemeClr val="bg1"/>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36 inches tall</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by</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48 inches wide</a:t>
                      </a:r>
                      <a:br>
                        <a:rPr lang="en-US" sz="2000">
                          <a:solidFill>
                            <a:schemeClr val="bg1"/>
                          </a:solidFill>
                          <a:latin typeface="Arial" panose="020B0604020202020204" pitchFamily="34" charset="0"/>
                          <a:cs typeface="Arial" panose="020B0604020202020204" pitchFamily="34" charset="0"/>
                        </a:rPr>
                      </a:br>
                      <a:endParaRPr lang="en-US" sz="20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Important: Check the template size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30 tall x 40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42 tall x 56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a:solidFill>
                          <a:srgbClr val="1F3A4E"/>
                        </a:solidFill>
                      </a:endParaRPr>
                    </a:p>
                  </a:txBody>
                  <a:tcPr>
                    <a:blipFill rotWithShape="1">
                      <a:blip r:embed="rId3"/>
                      <a:stretch>
                        <a:fillRect/>
                      </a:stretch>
                    </a:blipFill>
                  </a:tcPr>
                </a:tc>
                <a:tc>
                  <a:txBody>
                    <a:bodyPr/>
                    <a:lstStyle/>
                    <a:p>
                      <a:pPr algn="l"/>
                      <a:r>
                        <a:rPr lang="en-US" sz="2400" b="1" baseline="0">
                          <a:solidFill>
                            <a:srgbClr val="FFC000"/>
                          </a:solidFill>
                          <a:latin typeface="Arial" panose="020B0604020202020204" pitchFamily="34" charset="0"/>
                          <a:cs typeface="Arial" panose="020B0604020202020204" pitchFamily="34" charset="0"/>
                        </a:rPr>
                        <a:t>How to </a:t>
                      </a:r>
                      <a:r>
                        <a:rPr lang="en-US" sz="4000" b="1" baseline="0">
                          <a:solidFill>
                            <a:srgbClr val="FFC000"/>
                          </a:solidFill>
                          <a:latin typeface="Arial" panose="020B0604020202020204" pitchFamily="34" charset="0"/>
                          <a:cs typeface="Arial" panose="020B0604020202020204" pitchFamily="34" charset="0"/>
                        </a:rPr>
                        <a:t>Zoom in </a:t>
                      </a:r>
                      <a:r>
                        <a:rPr lang="en-US" sz="2400" b="1" baseline="0">
                          <a:solidFill>
                            <a:srgbClr val="FFC000"/>
                          </a:solidFill>
                          <a:latin typeface="Arial" panose="020B0604020202020204" pitchFamily="34" charset="0"/>
                          <a:cs typeface="Arial" panose="020B0604020202020204" pitchFamily="34" charset="0"/>
                        </a:rPr>
                        <a:t>and </a:t>
                      </a:r>
                      <a:r>
                        <a:rPr lang="en-US" sz="1800" b="1" baseline="0">
                          <a:solidFill>
                            <a:srgbClr val="FFC000"/>
                          </a:solidFill>
                          <a:latin typeface="Arial" panose="020B0604020202020204" pitchFamily="34" charset="0"/>
                          <a:cs typeface="Arial" panose="020B0604020202020204" pitchFamily="34" charset="0"/>
                        </a:rPr>
                        <a:t>out</a:t>
                      </a:r>
                      <a:endParaRPr lang="en-US" sz="2400" b="1" baseline="0">
                        <a:solidFill>
                          <a:srgbClr val="FFC000"/>
                        </a:solidFill>
                        <a:latin typeface="Arial" panose="020B0604020202020204" pitchFamily="34" charset="0"/>
                        <a:cs typeface="Arial" panose="020B0604020202020204" pitchFamily="34" charset="0"/>
                      </a:endParaRPr>
                    </a:p>
                    <a:p>
                      <a:pPr algn="l"/>
                      <a:r>
                        <a:rPr lang="en-US" sz="20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1. </a:t>
                      </a:r>
                      <a:r>
                        <a:rPr lang="en-US" sz="20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2. </a:t>
                      </a:r>
                      <a:r>
                        <a:rPr lang="en-US" sz="20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Ruler and Guides</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a:solidFill>
                          <a:srgbClr val="1F3A4E"/>
                        </a:solidFill>
                      </a:endParaRPr>
                    </a:p>
                  </a:txBody>
                  <a:tcPr>
                    <a:blipFill rotWithShape="1">
                      <a:blip r:embed="rId4"/>
                      <a:stretch>
                        <a:fillRect/>
                      </a:stretch>
                    </a:blipFill>
                  </a:tcPr>
                </a:tc>
                <a:tc>
                  <a:txBody>
                    <a:bodyPr/>
                    <a:lstStyle/>
                    <a:p>
                      <a:pPr marL="0" lvl="1" indent="0" algn="l" defTabSz="114300"/>
                      <a:r>
                        <a:rPr lang="en-US" sz="2400" b="1" baseline="0">
                          <a:solidFill>
                            <a:srgbClr val="FFC000"/>
                          </a:solidFill>
                          <a:latin typeface="Arial" panose="020B0604020202020204" pitchFamily="34" charset="0"/>
                          <a:cs typeface="Arial" panose="020B0604020202020204" pitchFamily="34" charset="0"/>
                        </a:rPr>
                        <a:t>Headers and text containers</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Click inside a section header to add its text.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a:solidFill>
                            <a:srgbClr val="FFC000"/>
                          </a:solidFill>
                          <a:latin typeface="Arial" panose="020B0604020202020204" pitchFamily="34" charset="0"/>
                          <a:cs typeface="Arial" panose="020B0604020202020204" pitchFamily="34" charset="0"/>
                        </a:rPr>
                        <a:t>Adding content to the poster</a:t>
                      </a:r>
                    </a:p>
                    <a:p>
                      <a:r>
                        <a:rPr lang="en-US" sz="20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u="sng">
                        <a:solidFill>
                          <a:srgbClr val="FFC000"/>
                        </a:solidFill>
                      </a:endParaRPr>
                    </a:p>
                  </a:txBody>
                  <a:tcPr marL="182880" marT="137160">
                    <a:solidFill>
                      <a:schemeClr val="tx1"/>
                    </a:solidFill>
                  </a:tcPr>
                </a:tc>
                <a:tc hMerge="1">
                  <a:txBody>
                    <a:bodyPr/>
                    <a:lstStyle/>
                    <a:p>
                      <a:endParaRPr lang="en-US" sz="2400">
                        <a:solidFill>
                          <a:srgbClr val="1F3A4E"/>
                        </a:solidFill>
                      </a:endParaRPr>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16/j.engappai.2023.107801" TargetMode="Externa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hyperlink" Target="https://doi.org/10.1145/3588999" TargetMode="External"/><Relationship Id="rId5" Type="http://schemas.openxmlformats.org/officeDocument/2006/relationships/image" Target="../media/image11.png"/><Relationship Id="rId15" Type="http://schemas.openxmlformats.org/officeDocument/2006/relationships/image" Target="../media/image17.png"/><Relationship Id="rId10" Type="http://schemas.openxmlformats.org/officeDocument/2006/relationships/hyperlink" Target="https://doi.org/10.1145/3649476.3658725" TargetMode="External"/><Relationship Id="rId19"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hyperlink" Target="https://www.researchgate.net/publication/378658707" TargetMode="External"/><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A diagram of a network&#10;&#10;Description automatically generated">
            <a:extLst>
              <a:ext uri="{FF2B5EF4-FFF2-40B4-BE49-F238E27FC236}">
                <a16:creationId xmlns:a16="http://schemas.microsoft.com/office/drawing/2014/main" id="{5524984C-AF58-2033-0434-D2B2917D1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3463" y="8555746"/>
            <a:ext cx="9222167" cy="46563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diagram of a gat layer&#10;&#10;Description automatically generated">
            <a:extLst>
              <a:ext uri="{FF2B5EF4-FFF2-40B4-BE49-F238E27FC236}">
                <a16:creationId xmlns:a16="http://schemas.microsoft.com/office/drawing/2014/main" id="{5DDB0E5B-FC51-DC4E-6BBF-BCF426B9B036}"/>
              </a:ext>
            </a:extLst>
          </p:cNvPr>
          <p:cNvPicPr>
            <a:picLocks noChangeAspect="1"/>
          </p:cNvPicPr>
          <p:nvPr/>
        </p:nvPicPr>
        <p:blipFill>
          <a:blip r:embed="rId4"/>
          <a:srcRect l="6377" r="-74" b="1474"/>
          <a:stretch/>
        </p:blipFill>
        <p:spPr>
          <a:xfrm>
            <a:off x="10964292" y="12986186"/>
            <a:ext cx="8182761" cy="4854272"/>
          </a:xfrm>
          <a:prstGeom prst="rect">
            <a:avLst/>
          </a:prstGeom>
        </p:spPr>
      </p:pic>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17076" y="4809413"/>
            <a:ext cx="10966796" cy="7300438"/>
          </a:xfrm>
        </p:spPr>
        <p:txBody>
          <a:bodyPr/>
          <a:lstStyle/>
          <a:p>
            <a:pPr>
              <a:buNone/>
            </a:pPr>
            <a:r>
              <a:rPr lang="en-US" sz="2200" b="1" dirty="0"/>
              <a:t>Problem: </a:t>
            </a:r>
            <a:r>
              <a:rPr lang="en-US" sz="2200" dirty="0"/>
              <a:t>Traditional Intrusion Detection Systems (IDS) struggle to accurately detect and classify sophisticated cyberattacks in dynamic environments like smart homes, IoT, and enterprise networks.</a:t>
            </a:r>
          </a:p>
          <a:p>
            <a:pPr>
              <a:buNone/>
            </a:pPr>
            <a:r>
              <a:rPr lang="en-US" sz="2200" b="1" dirty="0"/>
              <a:t>Need: </a:t>
            </a:r>
            <a:r>
              <a:rPr lang="en-US" sz="2200" dirty="0"/>
              <a:t>There’s a growing need for models that can not only detect anomalies but also classify attack types, track intrusion paths, and adapt to evolving threats — ideally in real time.</a:t>
            </a:r>
          </a:p>
          <a:p>
            <a:pPr>
              <a:buNone/>
            </a:pPr>
            <a:r>
              <a:rPr lang="en-US" sz="2200" b="1" dirty="0"/>
              <a:t>Quantum AI Approach: </a:t>
            </a:r>
            <a:r>
              <a:rPr lang="en-US" sz="2200" dirty="0"/>
              <a:t>Quantum Neural Networks (QNNs) offer a novel path forward. By leveraging quantum-inspired features such as superposition and entanglement, QNNs can capture complex patterns in high-dimensional data that classical models might miss.</a:t>
            </a:r>
          </a:p>
          <a:p>
            <a:pPr>
              <a:buNone/>
            </a:pPr>
            <a:r>
              <a:rPr lang="en-US" sz="2200" b="1" dirty="0"/>
              <a:t>Models Used:</a:t>
            </a:r>
            <a:endParaRPr lang="en-US" sz="2200" dirty="0"/>
          </a:p>
          <a:p>
            <a:pPr>
              <a:buFont typeface="Arial" panose="020B0604020202020204" pitchFamily="34" charset="0"/>
              <a:buChar char="•"/>
            </a:pPr>
            <a:r>
              <a:rPr lang="en-US" sz="2200" b="1" dirty="0"/>
              <a:t>Graph Attention Networks (GAT):</a:t>
            </a:r>
            <a:r>
              <a:rPr lang="en-US" sz="2200" dirty="0"/>
              <a:t> A type of Graph Neural Network that uses attention mechanisms to focus on the most relevant nodes, enhancing anomaly detection in network traffic graphs.</a:t>
            </a:r>
          </a:p>
          <a:p>
            <a:pPr>
              <a:buFont typeface="Arial" panose="020B0604020202020204" pitchFamily="34" charset="0"/>
              <a:buChar char="•"/>
            </a:pPr>
            <a:r>
              <a:rPr lang="en-US" sz="2200" b="1" dirty="0"/>
              <a:t>Feedforward Neural Network (FNN):</a:t>
            </a:r>
            <a:r>
              <a:rPr lang="en-US" sz="2200" dirty="0"/>
              <a:t> A baseline model where data flows linearly through input, hidden, and output layers.</a:t>
            </a:r>
          </a:p>
          <a:p>
            <a:r>
              <a:rPr lang="en-US" sz="2200" b="1" dirty="0"/>
              <a:t>QNN Hybrid:</a:t>
            </a:r>
            <a:r>
              <a:rPr lang="en-US" sz="2200" dirty="0"/>
              <a:t> Integrates quantum-inspired layers within a classical model structure, aiming to improve classification performance and generalization under limited or noisy data.</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235342" y="4290099"/>
            <a:ext cx="10214392" cy="738656"/>
          </a:xfrm>
        </p:spPr>
        <p:txBody>
          <a:bodyPr/>
          <a:lstStyle/>
          <a:p>
            <a:r>
              <a:rPr lang="en-US" sz="3600">
                <a:latin typeface="Century Gothic"/>
              </a:rPr>
              <a:t>Introduction</a:t>
            </a:r>
            <a:endParaRPr lang="en-US" sz="3600"/>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239071" y="11847948"/>
            <a:ext cx="10214392" cy="738656"/>
          </a:xfrm>
        </p:spPr>
        <p:txBody>
          <a:bodyPr/>
          <a:lstStyle/>
          <a:p>
            <a:r>
              <a:rPr lang="en-US" sz="3600" dirty="0">
                <a:latin typeface="Century Gothic"/>
              </a:rPr>
              <a:t>Objective</a:t>
            </a:r>
            <a:endParaRPr lang="en-US" sz="3600" dirty="0"/>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22457212" y="4295636"/>
            <a:ext cx="10765988" cy="738656"/>
          </a:xfrm>
        </p:spPr>
        <p:txBody>
          <a:bodyPr/>
          <a:lstStyle/>
          <a:p>
            <a:r>
              <a:rPr lang="en-US" sz="3600" dirty="0">
                <a:latin typeface="Century Gothic"/>
              </a:rPr>
              <a:t>Results</a:t>
            </a:r>
            <a:endParaRPr lang="en-US" dirty="0"/>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10776196" y="17877381"/>
            <a:ext cx="9513988" cy="706429"/>
          </a:xfrm>
        </p:spPr>
        <p:txBody>
          <a:bodyPr/>
          <a:lstStyle/>
          <a:p>
            <a:r>
              <a:rPr lang="en-US" sz="3600" dirty="0">
                <a:latin typeface="Century Gothic"/>
              </a:rPr>
              <a:t>Results</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33297480" y="10638769"/>
            <a:ext cx="10566906" cy="738656"/>
          </a:xfrm>
        </p:spPr>
        <p:txBody>
          <a:bodyPr/>
          <a:lstStyle/>
          <a:p>
            <a:r>
              <a:rPr lang="en-US" sz="3600" dirty="0">
                <a:latin typeface="Century Gothic"/>
              </a:rPr>
              <a:t>Conclusion</a:t>
            </a:r>
            <a:endParaRPr lang="en-US" sz="3600" dirty="0"/>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33297479" y="22719971"/>
            <a:ext cx="10566907" cy="738656"/>
          </a:xfrm>
        </p:spPr>
        <p:txBody>
          <a:bodyPr/>
          <a:lstStyle/>
          <a:p>
            <a:r>
              <a:rPr lang="en-US" sz="3600" dirty="0">
                <a:latin typeface="Century Gothic"/>
              </a:rPr>
              <a:t>REFERENCES</a:t>
            </a:r>
            <a:endParaRPr lang="en-US" sz="3600" dirty="0"/>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33297478" y="27776017"/>
            <a:ext cx="10354649" cy="738656"/>
          </a:xfrm>
        </p:spPr>
        <p:txBody>
          <a:bodyPr/>
          <a:lstStyle/>
          <a:p>
            <a:r>
              <a:rPr lang="en-US" sz="3600" dirty="0">
                <a:latin typeface="Century Gothic"/>
              </a:rPr>
              <a:t>ACKNOWLEDGMENTS</a:t>
            </a:r>
            <a:endParaRPr lang="en-US" sz="3600" dirty="0"/>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539451" y="2521169"/>
            <a:ext cx="8861842" cy="954085"/>
          </a:xfrm>
        </p:spPr>
        <p:txBody>
          <a:bodyPr/>
          <a:lstStyle/>
          <a:p>
            <a:r>
              <a:rPr lang="en-US" sz="3200" b="1">
                <a:solidFill>
                  <a:schemeClr val="bg1"/>
                </a:solidFill>
                <a:latin typeface="Century Gothic"/>
                <a:cs typeface="Times New Roman"/>
              </a:rPr>
              <a:t>NSF REU AI-Empowered Cybersecurity</a:t>
            </a:r>
            <a:endParaRPr lang="en-US" sz="3200">
              <a:solidFill>
                <a:schemeClr val="bg1"/>
              </a:solidFill>
            </a:endParaRPr>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22470" y="12439284"/>
            <a:ext cx="10753725" cy="6555619"/>
          </a:xfrm>
        </p:spPr>
        <p:txBody>
          <a:bodyPr/>
          <a:lstStyle/>
          <a:p>
            <a:r>
              <a:rPr lang="en-US" sz="2200" b="1" u="sng" dirty="0">
                <a:solidFill>
                  <a:schemeClr val="tx2"/>
                </a:solidFill>
              </a:rPr>
              <a:t>Main Goal</a:t>
            </a:r>
            <a:r>
              <a:rPr lang="en-US" sz="2200" b="1" dirty="0">
                <a:solidFill>
                  <a:schemeClr val="tx2"/>
                </a:solidFill>
              </a:rPr>
              <a:t>:</a:t>
            </a:r>
            <a:r>
              <a:rPr lang="en-US" sz="2200" dirty="0">
                <a:solidFill>
                  <a:schemeClr val="tx2"/>
                </a:solidFill>
              </a:rPr>
              <a:t> Evaluate and compare performance of classical and quantum enhanced neural networks for intrusion detection and classification using Feedforward Neural Networks (FNN) and Graph Attention Networks (GAT) on binary and multi-class intrusion detection. </a:t>
            </a:r>
          </a:p>
          <a:p>
            <a:pPr marL="342900" indent="-342900">
              <a:buFont typeface="Arial" panose="020B0604020202020204" pitchFamily="34" charset="0"/>
              <a:buChar char="•"/>
            </a:pPr>
            <a:r>
              <a:rPr lang="en-US" sz="2200" b="1" dirty="0"/>
              <a:t>Compare</a:t>
            </a:r>
            <a:r>
              <a:rPr lang="en-US" sz="2200" dirty="0"/>
              <a:t> the performance of Feedforward Neural Networks (FNN) and Graph Attention Networks (GAT) on binary and multi-class intrusion detection tasks, with and without quantum layers.</a:t>
            </a:r>
            <a:endParaRPr lang="en-US" sz="2200" dirty="0">
              <a:solidFill>
                <a:schemeClr val="tx2"/>
              </a:solidFill>
            </a:endParaRPr>
          </a:p>
          <a:p>
            <a:pPr marL="342900" indent="-342900">
              <a:buFont typeface="Arial" panose="020B0604020202020204" pitchFamily="34" charset="0"/>
              <a:buChar char="•"/>
            </a:pPr>
            <a:r>
              <a:rPr lang="en-US" sz="2200" b="1" dirty="0"/>
              <a:t>Integrate</a:t>
            </a:r>
            <a:r>
              <a:rPr lang="en-US" sz="2200" dirty="0"/>
              <a:t> quantum-inspired layers into FNN and GAT architectures to create FNN-QNN and GAT-QNN models.</a:t>
            </a:r>
            <a:endParaRPr lang="en-US" sz="2200" dirty="0">
              <a:solidFill>
                <a:schemeClr val="tx2"/>
              </a:solidFill>
            </a:endParaRPr>
          </a:p>
          <a:p>
            <a:pPr marL="342900" indent="-342900">
              <a:buFont typeface="Arial" panose="020B0604020202020204" pitchFamily="34" charset="0"/>
              <a:buChar char="•"/>
            </a:pPr>
            <a:r>
              <a:rPr lang="en-US" sz="2200" b="1" dirty="0"/>
              <a:t>Evaluate</a:t>
            </a:r>
            <a:r>
              <a:rPr lang="en-US" sz="2200" dirty="0"/>
              <a:t> model effectiveness using benchmark datasets (Smart Home NID &amp; CICIDS2017) in terms of accuracy, robustness, and scalability.</a:t>
            </a:r>
            <a:endParaRPr lang="en-US" sz="2200" dirty="0">
              <a:solidFill>
                <a:schemeClr val="tx2"/>
              </a:solidFill>
            </a:endParaRPr>
          </a:p>
          <a:p>
            <a:pPr marL="342900" indent="-342900">
              <a:buFont typeface="Arial" panose="020B0604020202020204" pitchFamily="34" charset="0"/>
              <a:buChar char="•"/>
            </a:pPr>
            <a:r>
              <a:rPr lang="en-US" sz="2200" b="1" dirty="0"/>
              <a:t>Identify</a:t>
            </a:r>
            <a:r>
              <a:rPr lang="en-US" sz="2200" dirty="0"/>
              <a:t> the advantages and limitations of GNNs vs. FNNs in handling structured tabular data vs. graph-based data, and how it is affected by quantum layers.</a:t>
            </a:r>
            <a:endParaRPr lang="en-US" sz="2200" dirty="0">
              <a:solidFill>
                <a:schemeClr val="tx2"/>
              </a:solidFill>
            </a:endParaRPr>
          </a:p>
          <a:p>
            <a:pPr marL="342900" indent="-342900">
              <a:buFont typeface="Arial" panose="020B0604020202020204" pitchFamily="34" charset="0"/>
              <a:buChar char="•"/>
            </a:pPr>
            <a:r>
              <a:rPr lang="en-US" sz="2200" b="1" dirty="0"/>
              <a:t>Explore</a:t>
            </a:r>
            <a:r>
              <a:rPr lang="en-US" sz="2200" dirty="0"/>
              <a:t> model explainability by analyzing key features and patterns relevant to different types of network intrusions.  Determine suitability in future adaptations.</a:t>
            </a:r>
            <a:endParaRPr lang="en-US" sz="2200" b="1" u="sng" dirty="0">
              <a:solidFill>
                <a:schemeClr val="tx2"/>
              </a:solidFill>
            </a:endParaRPr>
          </a:p>
        </p:txBody>
      </p:sp>
      <p:sp>
        <p:nvSpPr>
          <p:cNvPr id="16" name="Text Placeholder 15">
            <a:extLst>
              <a:ext uri="{FF2B5EF4-FFF2-40B4-BE49-F238E27FC236}">
                <a16:creationId xmlns:a16="http://schemas.microsoft.com/office/drawing/2014/main" id="{0AD2DAE7-5392-D4F6-09BD-CBD3734582B2}"/>
              </a:ext>
            </a:extLst>
          </p:cNvPr>
          <p:cNvSpPr>
            <a:spLocks noGrp="1"/>
          </p:cNvSpPr>
          <p:nvPr>
            <p:ph type="body" sz="quarter" idx="150"/>
          </p:nvPr>
        </p:nvSpPr>
        <p:spPr>
          <a:xfrm>
            <a:off x="5806469" y="3143105"/>
            <a:ext cx="30737727" cy="553998"/>
          </a:xfrm>
        </p:spPr>
        <p:txBody>
          <a:bodyPr wrap="square" lIns="91440" tIns="45720" rIns="91440" bIns="45720" anchor="t" anchorCtr="0">
            <a:spAutoFit/>
          </a:bodyPr>
          <a:lstStyle/>
          <a:p>
            <a:r>
              <a:rPr lang="en-US" sz="3000">
                <a:latin typeface="Century Gothic"/>
              </a:rPr>
              <a:t>Advisor: Professor </a:t>
            </a:r>
            <a:r>
              <a:rPr lang="en-US" sz="3000" err="1">
                <a:latin typeface="Century Gothic"/>
              </a:rPr>
              <a:t>Yugyung</a:t>
            </a:r>
            <a:r>
              <a:rPr lang="en-US" sz="3000">
                <a:latin typeface="Century Gothic"/>
              </a:rPr>
              <a:t> Lee (Leeyu@umkc.edu)</a:t>
            </a:r>
            <a:endParaRPr lang="en-US"/>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a:xfrm>
            <a:off x="5806469" y="1698078"/>
            <a:ext cx="30737727" cy="1446550"/>
          </a:xfrm>
        </p:spPr>
        <p:txBody>
          <a:bodyPr wrap="square" lIns="91440" tIns="45720" rIns="91440" bIns="45720" anchor="t" anchorCtr="0">
            <a:spAutoFit/>
          </a:bodyPr>
          <a:lstStyle/>
          <a:p>
            <a:r>
              <a:rPr lang="en-US" sz="4000">
                <a:latin typeface="Century Gothic"/>
              </a:rPr>
              <a:t>Selam </a:t>
            </a:r>
            <a:r>
              <a:rPr lang="en-US" sz="4000" err="1">
                <a:latin typeface="Century Gothic"/>
              </a:rPr>
              <a:t>Mitike</a:t>
            </a:r>
            <a:r>
              <a:rPr lang="en-US" sz="4000">
                <a:latin typeface="Century Gothic"/>
              </a:rPr>
              <a:t> (University of California, Santa Cruz )</a:t>
            </a:r>
            <a:endParaRPr lang="en-US"/>
          </a:p>
          <a:p>
            <a:r>
              <a:rPr lang="en-US" sz="4000">
                <a:latin typeface="Century Gothic"/>
              </a:rPr>
              <a:t>Tom Steinman (University of Missouri-Kansas City)</a:t>
            </a:r>
            <a:endParaRPr lang="en-US"/>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932593" y="55910"/>
            <a:ext cx="31998968" cy="1754326"/>
          </a:xfrm>
        </p:spPr>
        <p:txBody>
          <a:bodyPr lIns="91440" tIns="45720" rIns="91440" bIns="45720" anchor="t" anchorCtr="0">
            <a:spAutoFit/>
          </a:bodyPr>
          <a:lstStyle/>
          <a:p>
            <a:r>
              <a:rPr lang="en-US" dirty="0">
                <a:latin typeface="Century Gothic"/>
              </a:rPr>
              <a:t>Intrusion Detection using Quantum Enhanced Graph Attention Networks and Feed-Forward Neural Networks</a:t>
            </a:r>
          </a:p>
        </p:txBody>
      </p:sp>
      <p:sp>
        <p:nvSpPr>
          <p:cNvPr id="24" name="Text Placeholder 6">
            <a:extLst>
              <a:ext uri="{FF2B5EF4-FFF2-40B4-BE49-F238E27FC236}">
                <a16:creationId xmlns:a16="http://schemas.microsoft.com/office/drawing/2014/main" id="{96B038B4-2BA5-203F-B25E-FC66B4DC6542}"/>
              </a:ext>
            </a:extLst>
          </p:cNvPr>
          <p:cNvSpPr txBox="1">
            <a:spLocks/>
          </p:cNvSpPr>
          <p:nvPr/>
        </p:nvSpPr>
        <p:spPr>
          <a:xfrm>
            <a:off x="24215572" y="8595133"/>
            <a:ext cx="6860024" cy="89253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800" b="1" u="sng" dirty="0">
                <a:latin typeface="Century Gothic"/>
                <a:cs typeface="Times New Roman"/>
              </a:rPr>
              <a:t>Multi-Task FNN Classification Model:</a:t>
            </a:r>
            <a:endParaRPr lang="en-US" dirty="0"/>
          </a:p>
        </p:txBody>
      </p:sp>
      <p:sp>
        <p:nvSpPr>
          <p:cNvPr id="21" name="Text Placeholder 3">
            <a:extLst>
              <a:ext uri="{FF2B5EF4-FFF2-40B4-BE49-F238E27FC236}">
                <a16:creationId xmlns:a16="http://schemas.microsoft.com/office/drawing/2014/main" id="{947E8AE4-6D84-355E-444A-7C1DC05A3501}"/>
              </a:ext>
            </a:extLst>
          </p:cNvPr>
          <p:cNvSpPr txBox="1">
            <a:spLocks/>
          </p:cNvSpPr>
          <p:nvPr/>
        </p:nvSpPr>
        <p:spPr>
          <a:xfrm>
            <a:off x="235342" y="18779058"/>
            <a:ext cx="10214392" cy="738656"/>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a:latin typeface="Century Gothic"/>
              </a:rPr>
              <a:t>Methodology</a:t>
            </a:r>
            <a:endParaRPr lang="en-US" sz="3600" dirty="0"/>
          </a:p>
        </p:txBody>
      </p:sp>
      <p:sp>
        <p:nvSpPr>
          <p:cNvPr id="28" name="Text Placeholder 14">
            <a:extLst>
              <a:ext uri="{FF2B5EF4-FFF2-40B4-BE49-F238E27FC236}">
                <a16:creationId xmlns:a16="http://schemas.microsoft.com/office/drawing/2014/main" id="{B1453B8D-7A75-E144-EB87-0D5DD25862CF}"/>
              </a:ext>
            </a:extLst>
          </p:cNvPr>
          <p:cNvSpPr txBox="1">
            <a:spLocks/>
          </p:cNvSpPr>
          <p:nvPr/>
        </p:nvSpPr>
        <p:spPr>
          <a:xfrm>
            <a:off x="5102" y="19356182"/>
            <a:ext cx="10782274" cy="12988149"/>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200" b="1" dirty="0">
                <a:latin typeface="Century Gothic"/>
                <a:cs typeface="Times New Roman"/>
              </a:rPr>
              <a:t>Data Collection &amp; Preprocessing</a:t>
            </a:r>
          </a:p>
          <a:p>
            <a:pPr marL="342900" indent="-342900">
              <a:buFont typeface="Arial" panose="020B0604020202020204" pitchFamily="34" charset="0"/>
              <a:buChar char="•"/>
            </a:pPr>
            <a:r>
              <a:rPr lang="en-US" sz="2200" dirty="0">
                <a:latin typeface="Century Gothic"/>
                <a:cs typeface="Times New Roman"/>
              </a:rPr>
              <a:t>Collected and analyzed two benchmark datasets: CICIDS2017(2.83 million samples, 79 features, 15 classes) and Smart Home Intrusion Detection (148,517 samples, 23 features, binary classification).</a:t>
            </a:r>
          </a:p>
          <a:p>
            <a:pPr marL="342900" indent="-342900">
              <a:buFont typeface="Arial" panose="020B0604020202020204" pitchFamily="34" charset="0"/>
              <a:buChar char="•"/>
            </a:pPr>
            <a:r>
              <a:rPr lang="en-US" sz="2200" dirty="0">
                <a:latin typeface="Century Gothic"/>
                <a:cs typeface="Times New Roman"/>
              </a:rPr>
              <a:t>Cleaned missing values, handled outliers, normalized features, and applied one-hot encoding to categorical variables.</a:t>
            </a:r>
          </a:p>
          <a:p>
            <a:r>
              <a:rPr lang="en-US" sz="2200" b="1" dirty="0">
                <a:latin typeface="Century Gothic"/>
                <a:cs typeface="Times New Roman"/>
              </a:rPr>
              <a:t>Model Construction</a:t>
            </a:r>
          </a:p>
          <a:p>
            <a:pPr marL="342900" indent="-342900">
              <a:buFont typeface="Arial" panose="020B0604020202020204" pitchFamily="34" charset="0"/>
              <a:buChar char="•"/>
            </a:pPr>
            <a:r>
              <a:rPr lang="en-US" sz="2200" dirty="0">
                <a:latin typeface="Century Gothic"/>
                <a:cs typeface="Times New Roman"/>
              </a:rPr>
              <a:t>Identified modern models to be used for detection.</a:t>
            </a:r>
          </a:p>
          <a:p>
            <a:pPr marL="342900" indent="-342900">
              <a:buFont typeface="Arial" panose="020B0604020202020204" pitchFamily="34" charset="0"/>
              <a:buChar char="•"/>
            </a:pPr>
            <a:r>
              <a:rPr lang="en-US" sz="2200" dirty="0">
                <a:latin typeface="Century Gothic"/>
                <a:cs typeface="Times New Roman"/>
              </a:rPr>
              <a:t>Modified models for use in classification</a:t>
            </a:r>
          </a:p>
          <a:p>
            <a:pPr marL="342900" indent="-342900">
              <a:buFont typeface="Arial" panose="020B0604020202020204" pitchFamily="34" charset="0"/>
              <a:buChar char="•"/>
            </a:pPr>
            <a:r>
              <a:rPr lang="en-US" sz="2200" dirty="0">
                <a:latin typeface="Century Gothic"/>
                <a:cs typeface="Times New Roman"/>
              </a:rPr>
              <a:t>Built FNN and GAT Models.</a:t>
            </a:r>
          </a:p>
          <a:p>
            <a:pPr marL="342900" indent="-342900">
              <a:buFont typeface="Arial" panose="020B0604020202020204" pitchFamily="34" charset="0"/>
              <a:buChar char="•"/>
            </a:pPr>
            <a:r>
              <a:rPr lang="en-US" sz="2200" dirty="0">
                <a:latin typeface="Century Gothic"/>
                <a:cs typeface="Times New Roman"/>
              </a:rPr>
              <a:t>Designed multi-task versions and quantum-enhanced variations (FNN-QNN, GAT- QNN).</a:t>
            </a:r>
          </a:p>
          <a:p>
            <a:r>
              <a:rPr lang="en-US" sz="2200" b="1" dirty="0">
                <a:latin typeface="Century Gothic"/>
                <a:cs typeface="Times New Roman"/>
              </a:rPr>
              <a:t>Feature Extraction</a:t>
            </a:r>
          </a:p>
          <a:p>
            <a:pPr marL="342900" indent="-342900">
              <a:buFont typeface="Arial" panose="020B0604020202020204" pitchFamily="34" charset="0"/>
              <a:buChar char="•"/>
            </a:pPr>
            <a:r>
              <a:rPr lang="en-US" sz="2200" dirty="0">
                <a:latin typeface="Century Gothic"/>
                <a:cs typeface="Times New Roman"/>
              </a:rPr>
              <a:t>Performed dataset analysis and feature importance.</a:t>
            </a:r>
          </a:p>
          <a:p>
            <a:pPr marL="342900" indent="-342900">
              <a:buFont typeface="Arial" panose="020B0604020202020204" pitchFamily="34" charset="0"/>
              <a:buChar char="•"/>
            </a:pPr>
            <a:r>
              <a:rPr lang="en-US" sz="2200" dirty="0">
                <a:latin typeface="Century Gothic"/>
                <a:cs typeface="Times New Roman"/>
              </a:rPr>
              <a:t>Created a correlation matrix, determined top features to provide explainability in the dataset.</a:t>
            </a:r>
          </a:p>
          <a:p>
            <a:pPr marL="342900" indent="-342900">
              <a:buFont typeface="Arial" panose="020B0604020202020204" pitchFamily="34" charset="0"/>
              <a:buChar char="•"/>
            </a:pPr>
            <a:r>
              <a:rPr lang="en-US" sz="2200" dirty="0">
                <a:latin typeface="Century Gothic"/>
                <a:cs typeface="Times New Roman"/>
              </a:rPr>
              <a:t>Used Random Forest to determine top features in classification and features to drop.</a:t>
            </a:r>
          </a:p>
          <a:p>
            <a:r>
              <a:rPr lang="en-US" sz="2200" b="1" dirty="0">
                <a:latin typeface="Century Gothic"/>
                <a:cs typeface="Times New Roman"/>
              </a:rPr>
              <a:t>Model Training</a:t>
            </a:r>
          </a:p>
          <a:p>
            <a:pPr marL="342900" indent="-342900">
              <a:buFont typeface="Arial" panose="020B0604020202020204" pitchFamily="34" charset="0"/>
              <a:buChar char="•"/>
            </a:pPr>
            <a:r>
              <a:rPr lang="en-US" sz="2200" dirty="0">
                <a:latin typeface="Century Gothic"/>
                <a:cs typeface="Times New Roman"/>
              </a:rPr>
              <a:t>Trained models using various ranges of epochs to avoid overfitting and underfitting.</a:t>
            </a:r>
          </a:p>
          <a:p>
            <a:pPr marL="342900" indent="-342900">
              <a:buFont typeface="Arial" panose="020B0604020202020204" pitchFamily="34" charset="0"/>
              <a:buChar char="•"/>
            </a:pPr>
            <a:r>
              <a:rPr lang="en-US" sz="2200" dirty="0">
                <a:latin typeface="Century Gothic"/>
                <a:cs typeface="Times New Roman"/>
              </a:rPr>
              <a:t>Tested the models to compare metrics (80/20 Training to Test splits).</a:t>
            </a:r>
          </a:p>
          <a:p>
            <a:pPr marL="342900" indent="-342900">
              <a:buFont typeface="Arial" panose="020B0604020202020204" pitchFamily="34" charset="0"/>
              <a:buChar char="•"/>
            </a:pPr>
            <a:r>
              <a:rPr lang="en-US" sz="2200" dirty="0">
                <a:latin typeface="Century Gothic"/>
                <a:cs typeface="Times New Roman"/>
              </a:rPr>
              <a:t>Used </a:t>
            </a:r>
            <a:r>
              <a:rPr lang="en-US" sz="2200" dirty="0" err="1">
                <a:latin typeface="Century Gothic"/>
                <a:cs typeface="Times New Roman"/>
              </a:rPr>
              <a:t>ReLU</a:t>
            </a:r>
            <a:r>
              <a:rPr lang="en-US" sz="2200" dirty="0">
                <a:latin typeface="Century Gothic"/>
                <a:cs typeface="Times New Roman"/>
              </a:rPr>
              <a:t> activations, dropout layers, Adam optimizer with L2 regularization (updates weights during training).</a:t>
            </a:r>
          </a:p>
          <a:p>
            <a:pPr marL="342900" indent="-342900">
              <a:buFont typeface="Arial" panose="020B0604020202020204" pitchFamily="34" charset="0"/>
              <a:buChar char="•"/>
            </a:pPr>
            <a:r>
              <a:rPr lang="en-US" sz="2200" dirty="0">
                <a:latin typeface="Century Gothic"/>
                <a:cs typeface="Times New Roman"/>
              </a:rPr>
              <a:t>Integrated quantum layers with sine activation to simulate quantum behavior.</a:t>
            </a:r>
          </a:p>
          <a:p>
            <a:pPr marL="342900" indent="-342900">
              <a:buFont typeface="Arial" panose="020B0604020202020204" pitchFamily="34" charset="0"/>
              <a:buChar char="•"/>
            </a:pPr>
            <a:r>
              <a:rPr lang="en-US" sz="2200" dirty="0">
                <a:latin typeface="Century Gothic"/>
                <a:cs typeface="Times New Roman"/>
              </a:rPr>
              <a:t>Verify the results: K-fold cross validation, feature scaling, dropout, no data leakage, overfitting, underfitting.</a:t>
            </a:r>
          </a:p>
          <a:p>
            <a:r>
              <a:rPr lang="en-US" sz="2200" b="1" dirty="0">
                <a:latin typeface="Century Gothic"/>
                <a:cs typeface="Times New Roman"/>
              </a:rPr>
              <a:t>Evaluation</a:t>
            </a:r>
          </a:p>
          <a:p>
            <a:pPr marL="342900" indent="-342900">
              <a:buFont typeface="Arial" panose="020B0604020202020204" pitchFamily="34" charset="0"/>
              <a:buChar char="•"/>
            </a:pPr>
            <a:r>
              <a:rPr lang="en-US" sz="2200" dirty="0">
                <a:latin typeface="Century Gothic"/>
                <a:cs typeface="Times New Roman"/>
              </a:rPr>
              <a:t>Evaluated models using accuracy, precision, recall, F1 score, ROC AUC and confusion matrices.</a:t>
            </a:r>
          </a:p>
          <a:p>
            <a:pPr marL="342900" indent="-342900">
              <a:buFont typeface="Arial" panose="020B0604020202020204" pitchFamily="34" charset="0"/>
              <a:buChar char="•"/>
            </a:pPr>
            <a:r>
              <a:rPr lang="en-US" sz="2200" dirty="0"/>
              <a:t>Compared classical versus quantum-enhanced performance across binary and classification.</a:t>
            </a:r>
          </a:p>
        </p:txBody>
      </p:sp>
      <p:sp>
        <p:nvSpPr>
          <p:cNvPr id="38" name="Text Placeholder 10">
            <a:extLst>
              <a:ext uri="{FF2B5EF4-FFF2-40B4-BE49-F238E27FC236}">
                <a16:creationId xmlns:a16="http://schemas.microsoft.com/office/drawing/2014/main" id="{A7542E1C-9BD4-96FB-558D-6A9463AF792F}"/>
              </a:ext>
            </a:extLst>
          </p:cNvPr>
          <p:cNvSpPr txBox="1">
            <a:spLocks/>
          </p:cNvSpPr>
          <p:nvPr/>
        </p:nvSpPr>
        <p:spPr>
          <a:xfrm>
            <a:off x="10668000" y="4291316"/>
            <a:ext cx="11656520" cy="738656"/>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a:latin typeface="Century Gothic"/>
              </a:rPr>
              <a:t>Models</a:t>
            </a:r>
            <a:endParaRPr lang="en-US" dirty="0"/>
          </a:p>
        </p:txBody>
      </p:sp>
      <p:sp>
        <p:nvSpPr>
          <p:cNvPr id="39" name="Text Placeholder 6">
            <a:extLst>
              <a:ext uri="{FF2B5EF4-FFF2-40B4-BE49-F238E27FC236}">
                <a16:creationId xmlns:a16="http://schemas.microsoft.com/office/drawing/2014/main" id="{4EE9BCB9-A91E-3906-DCB0-833ABEF7D593}"/>
              </a:ext>
            </a:extLst>
          </p:cNvPr>
          <p:cNvSpPr txBox="1">
            <a:spLocks/>
          </p:cNvSpPr>
          <p:nvPr/>
        </p:nvSpPr>
        <p:spPr>
          <a:xfrm>
            <a:off x="33149429" y="11218093"/>
            <a:ext cx="10792802" cy="4278072"/>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buNone/>
            </a:pPr>
            <a:r>
              <a:rPr lang="en-US" sz="2000" dirty="0"/>
              <a:t>This research provides evidence of the potential benefits of quantum-inspired activations in intrusion detection.  The results underscore the promise of hybrid and classical neural models in cybersecurity, especially when paired with efficient training strategies and evaluation frameworks.</a:t>
            </a:r>
          </a:p>
          <a:p>
            <a:pPr>
              <a:buNone/>
            </a:pPr>
            <a:r>
              <a:rPr lang="en-US" sz="2000" dirty="0"/>
              <a:t>By leveraging quantum parallelism, entanglement, and superposition, quantum computing offers unique advantages in optimization, pattern discovery, and the processing of complex, high-dimensional data challenges that often limit classical systems in real-time and adaptive threat environments, particularly those underrepresented in current benchmark </a:t>
            </a:r>
            <a:r>
              <a:rPr lang="en-US" sz="2000"/>
              <a:t>datasets.</a:t>
            </a:r>
            <a:endParaRPr lang="en-US" sz="2000" dirty="0"/>
          </a:p>
          <a:p>
            <a:r>
              <a:rPr lang="en-US" sz="2000" dirty="0"/>
              <a:t>As quantum computing becomes more accessible, these findings lay the groundwork for future AI-powered security tools and encourage deeper exploration into fully quantum neural architectures for next-generation threat detection.</a:t>
            </a:r>
          </a:p>
        </p:txBody>
      </p:sp>
      <p:pic>
        <p:nvPicPr>
          <p:cNvPr id="32" name="Picture 31" descr="A purple and yellow chart with yellow numbers&#10;&#10;Description automatically generated">
            <a:extLst>
              <a:ext uri="{FF2B5EF4-FFF2-40B4-BE49-F238E27FC236}">
                <a16:creationId xmlns:a16="http://schemas.microsoft.com/office/drawing/2014/main" id="{37E7ED6F-0DFB-E273-BA1D-70F45FF05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9302" y="9551535"/>
            <a:ext cx="10370127" cy="6656106"/>
          </a:xfrm>
          <a:prstGeom prst="rect">
            <a:avLst/>
          </a:prstGeom>
        </p:spPr>
      </p:pic>
      <p:sp>
        <p:nvSpPr>
          <p:cNvPr id="25" name="Rectangle 1">
            <a:extLst>
              <a:ext uri="{FF2B5EF4-FFF2-40B4-BE49-F238E27FC236}">
                <a16:creationId xmlns:a16="http://schemas.microsoft.com/office/drawing/2014/main" id="{E6DAD571-869A-E1CE-3740-E60F7A6E77A6}"/>
              </a:ext>
            </a:extLst>
          </p:cNvPr>
          <p:cNvSpPr>
            <a:spLocks noChangeArrowheads="1"/>
          </p:cNvSpPr>
          <p:nvPr/>
        </p:nvSpPr>
        <p:spPr bwMode="auto">
          <a:xfrm>
            <a:off x="22071724" y="8261199"/>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4">
            <a:extLst>
              <a:ext uri="{FF2B5EF4-FFF2-40B4-BE49-F238E27FC236}">
                <a16:creationId xmlns:a16="http://schemas.microsoft.com/office/drawing/2014/main" id="{7181AF5B-31E6-8816-3F2D-C29892028E1E}"/>
              </a:ext>
            </a:extLst>
          </p:cNvPr>
          <p:cNvSpPr>
            <a:spLocks noChangeArrowheads="1"/>
          </p:cNvSpPr>
          <p:nvPr/>
        </p:nvSpPr>
        <p:spPr bwMode="auto">
          <a:xfrm>
            <a:off x="-2356364" y="26124986"/>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5">
            <a:extLst>
              <a:ext uri="{FF2B5EF4-FFF2-40B4-BE49-F238E27FC236}">
                <a16:creationId xmlns:a16="http://schemas.microsoft.com/office/drawing/2014/main" id="{243850C5-052D-9D16-6F53-490F290B9D99}"/>
              </a:ext>
            </a:extLst>
          </p:cNvPr>
          <p:cNvSpPr>
            <a:spLocks noChangeArrowheads="1"/>
          </p:cNvSpPr>
          <p:nvPr/>
        </p:nvSpPr>
        <p:spPr bwMode="auto">
          <a:xfrm>
            <a:off x="-1172666" y="28931782"/>
            <a:ext cx="504155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4" name="Picture 43" descr="A screenshot of a graph&#10;&#10;Description automatically generated">
            <a:extLst>
              <a:ext uri="{FF2B5EF4-FFF2-40B4-BE49-F238E27FC236}">
                <a16:creationId xmlns:a16="http://schemas.microsoft.com/office/drawing/2014/main" id="{037885E5-80B5-F82C-C296-A1AD8B60220A}"/>
              </a:ext>
            </a:extLst>
          </p:cNvPr>
          <p:cNvPicPr>
            <a:picLocks noChangeAspect="1"/>
          </p:cNvPicPr>
          <p:nvPr/>
        </p:nvPicPr>
        <p:blipFill>
          <a:blip r:embed="rId6"/>
          <a:stretch>
            <a:fillRect/>
          </a:stretch>
        </p:blipFill>
        <p:spPr>
          <a:xfrm>
            <a:off x="10668000" y="22356457"/>
            <a:ext cx="9622183" cy="9194282"/>
          </a:xfrm>
          <a:prstGeom prst="rect">
            <a:avLst/>
          </a:prstGeom>
        </p:spPr>
      </p:pic>
      <p:pic>
        <p:nvPicPr>
          <p:cNvPr id="45" name="Picture 44">
            <a:extLst>
              <a:ext uri="{FF2B5EF4-FFF2-40B4-BE49-F238E27FC236}">
                <a16:creationId xmlns:a16="http://schemas.microsoft.com/office/drawing/2014/main" id="{C396D63B-DECA-9400-C1E8-EDC1378650C0}"/>
              </a:ext>
            </a:extLst>
          </p:cNvPr>
          <p:cNvPicPr>
            <a:picLocks noChangeAspect="1"/>
          </p:cNvPicPr>
          <p:nvPr/>
        </p:nvPicPr>
        <p:blipFill>
          <a:blip r:embed="rId7"/>
          <a:stretch>
            <a:fillRect/>
          </a:stretch>
        </p:blipFill>
        <p:spPr>
          <a:xfrm>
            <a:off x="6995" y="40930"/>
            <a:ext cx="4038604" cy="3997152"/>
          </a:xfrm>
          <a:prstGeom prst="rect">
            <a:avLst/>
          </a:prstGeom>
        </p:spPr>
      </p:pic>
      <p:sp>
        <p:nvSpPr>
          <p:cNvPr id="47" name="TextBox 46">
            <a:extLst>
              <a:ext uri="{FF2B5EF4-FFF2-40B4-BE49-F238E27FC236}">
                <a16:creationId xmlns:a16="http://schemas.microsoft.com/office/drawing/2014/main" id="{95A22AD4-42D1-421B-D083-EC7BC35BD1F3}"/>
              </a:ext>
            </a:extLst>
          </p:cNvPr>
          <p:cNvSpPr txBox="1"/>
          <p:nvPr/>
        </p:nvSpPr>
        <p:spPr>
          <a:xfrm>
            <a:off x="33540070" y="23495621"/>
            <a:ext cx="9964008" cy="4239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lnSpc>
                <a:spcPct val="90000"/>
              </a:lnSpc>
              <a:buFont typeface="Arial,Sans-Serif"/>
              <a:buChar char="•"/>
            </a:pPr>
            <a:r>
              <a:rPr lang="en-US" sz="1500" dirty="0">
                <a:latin typeface="Arial"/>
                <a:cs typeface="Arial"/>
              </a:rPr>
              <a:t>Shaukat, Kamran, et al. "A Novel Machine Learning Approach for Detecting First-time-appeared Malware." Engineering Applications of Artificial Intelligence, vol. 131, 2024, p. 107801, </a:t>
            </a:r>
            <a:r>
              <a:rPr lang="en-US" sz="1500" dirty="0">
                <a:latin typeface="Arial"/>
                <a:cs typeface="Arial"/>
                <a:hlinkClick r:id="rId8">
                  <a:extLst>
                    <a:ext uri="{A12FA001-AC4F-418D-AE19-62706E023703}">
                      <ahyp:hlinkClr xmlns:ahyp="http://schemas.microsoft.com/office/drawing/2018/hyperlinkcolor" val="tx"/>
                    </a:ext>
                  </a:extLst>
                </a:hlinkClick>
              </a:rPr>
              <a:t>https://doi.org/10.1016/j.engappai.2023.107801</a:t>
            </a:r>
            <a:r>
              <a:rPr lang="en-US" sz="1500" dirty="0">
                <a:latin typeface="Arial"/>
                <a:cs typeface="Arial"/>
              </a:rPr>
              <a:t>. Accessed 19 Jun. 2024. </a:t>
            </a:r>
          </a:p>
          <a:p>
            <a:pPr>
              <a:lnSpc>
                <a:spcPct val="90000"/>
              </a:lnSpc>
            </a:pPr>
            <a:endParaRPr lang="en-US" sz="1500" dirty="0">
              <a:latin typeface="Arial"/>
              <a:cs typeface="Arial"/>
            </a:endParaRPr>
          </a:p>
          <a:p>
            <a:pPr indent="-228600">
              <a:lnSpc>
                <a:spcPct val="90000"/>
              </a:lnSpc>
              <a:buFont typeface="Arial,Sans-Serif"/>
              <a:buChar char="•"/>
            </a:pPr>
            <a:r>
              <a:rPr lang="en-US" sz="1500" dirty="0" err="1">
                <a:latin typeface="Arial"/>
                <a:cs typeface="Arial"/>
              </a:rPr>
              <a:t>Bikku</a:t>
            </a:r>
            <a:r>
              <a:rPr lang="en-US" sz="1500" dirty="0">
                <a:latin typeface="Arial"/>
                <a:cs typeface="Arial"/>
              </a:rPr>
              <a:t>, Thulasi, et al. "Enhancing Real-Time Malware Analysis with Quantum Neural Networks." Journal of Intelligent Systems and Internet of Things 12.1 (2024): 57-7. </a:t>
            </a:r>
            <a:r>
              <a:rPr lang="en-US" sz="1500" dirty="0">
                <a:latin typeface="Arial"/>
                <a:cs typeface="Arial"/>
                <a:hlinkClick r:id="rId9">
                  <a:extLst>
                    <a:ext uri="{A12FA001-AC4F-418D-AE19-62706E023703}">
                      <ahyp:hlinkClr xmlns:ahyp="http://schemas.microsoft.com/office/drawing/2018/hyperlinkcolor" val="tx"/>
                    </a:ext>
                  </a:extLst>
                </a:hlinkClick>
              </a:rPr>
              <a:t>https://www.researchgate.net/publication/378658707</a:t>
            </a:r>
            <a:r>
              <a:rPr lang="en-US" sz="1500" dirty="0">
                <a:latin typeface="Arial"/>
                <a:cs typeface="Arial"/>
              </a:rPr>
              <a:t> </a:t>
            </a:r>
          </a:p>
          <a:p>
            <a:pPr indent="-228600">
              <a:lnSpc>
                <a:spcPct val="90000"/>
              </a:lnSpc>
              <a:buFont typeface="Arial,Sans-Serif"/>
              <a:buChar char="•"/>
            </a:pPr>
            <a:endParaRPr lang="en-US" sz="1500" dirty="0">
              <a:latin typeface="Arial"/>
              <a:cs typeface="Arial"/>
            </a:endParaRPr>
          </a:p>
          <a:p>
            <a:pPr indent="-228600">
              <a:lnSpc>
                <a:spcPct val="90000"/>
              </a:lnSpc>
              <a:buFont typeface="Arial,Sans-Serif"/>
              <a:buChar char="•"/>
            </a:pPr>
            <a:r>
              <a:rPr lang="en-US" sz="1500" dirty="0">
                <a:latin typeface="Arial"/>
                <a:cs typeface="Arial"/>
              </a:rPr>
              <a:t>Sreenitha </a:t>
            </a:r>
            <a:r>
              <a:rPr lang="en-US" sz="1500" dirty="0" err="1">
                <a:latin typeface="Arial"/>
                <a:cs typeface="Arial"/>
              </a:rPr>
              <a:t>Kasarapu</a:t>
            </a:r>
            <a:r>
              <a:rPr lang="en-US" sz="1500" dirty="0">
                <a:latin typeface="Arial"/>
                <a:cs typeface="Arial"/>
              </a:rPr>
              <a:t>, </a:t>
            </a:r>
            <a:r>
              <a:rPr lang="en-US" sz="1500" dirty="0" err="1">
                <a:latin typeface="Arial"/>
                <a:cs typeface="Arial"/>
              </a:rPr>
              <a:t>etal</a:t>
            </a:r>
            <a:r>
              <a:rPr lang="en-US" sz="1500" dirty="0">
                <a:latin typeface="Arial"/>
                <a:cs typeface="Arial"/>
              </a:rPr>
              <a:t>. 2024. Comprehensive Analysis of Consistency and Robustness of Machine Learning Models in Malware Detection. In Great Lakes SymposiumonVLSI2024(GLSVLSI’24),June12–14,2024,Clearwater, FL, USA. ACM, </a:t>
            </a:r>
            <a:r>
              <a:rPr lang="en-US" sz="1500" dirty="0" err="1">
                <a:latin typeface="Arial"/>
                <a:cs typeface="Arial"/>
              </a:rPr>
              <a:t>NewYork</a:t>
            </a:r>
            <a:r>
              <a:rPr lang="en-US" sz="1500" dirty="0">
                <a:latin typeface="Arial"/>
                <a:cs typeface="Arial"/>
              </a:rPr>
              <a:t>, NY, USA, 6 pages. </a:t>
            </a:r>
            <a:r>
              <a:rPr lang="en-US" sz="1500" dirty="0">
                <a:latin typeface="Arial"/>
                <a:cs typeface="Arial"/>
                <a:hlinkClick r:id="rId10">
                  <a:extLst>
                    <a:ext uri="{A12FA001-AC4F-418D-AE19-62706E023703}">
                      <ahyp:hlinkClr xmlns:ahyp="http://schemas.microsoft.com/office/drawing/2018/hyperlinkcolor" val="tx"/>
                    </a:ext>
                  </a:extLst>
                </a:hlinkClick>
              </a:rPr>
              <a:t>https://doi.org/10.1145/3649476.3658725</a:t>
            </a:r>
            <a:r>
              <a:rPr lang="en-US" sz="1500" dirty="0">
                <a:latin typeface="Arial"/>
                <a:cs typeface="Arial"/>
              </a:rPr>
              <a:t> </a:t>
            </a:r>
          </a:p>
          <a:p>
            <a:pPr indent="-228600">
              <a:lnSpc>
                <a:spcPct val="90000"/>
              </a:lnSpc>
              <a:spcBef>
                <a:spcPts val="1600"/>
              </a:spcBef>
              <a:buFont typeface="Arial,Sans-Serif"/>
              <a:buChar char="•"/>
            </a:pPr>
            <a:r>
              <a:rPr lang="en-US" sz="1500" dirty="0">
                <a:latin typeface="Arial"/>
                <a:cs typeface="Arial"/>
              </a:rPr>
              <a:t>Badis Hammi, et al. 2023. Security Threats, Countermeasures, and Challenges of Digital Supply Chains. ACM </a:t>
            </a:r>
            <a:r>
              <a:rPr lang="en-US" sz="1500" dirty="0" err="1">
                <a:latin typeface="Arial"/>
                <a:cs typeface="Arial"/>
              </a:rPr>
              <a:t>Comput</a:t>
            </a:r>
            <a:r>
              <a:rPr lang="en-US" sz="1500" dirty="0">
                <a:latin typeface="Arial"/>
                <a:cs typeface="Arial"/>
              </a:rPr>
              <a:t>. </a:t>
            </a:r>
            <a:r>
              <a:rPr lang="en-US" sz="1500" dirty="0" err="1">
                <a:latin typeface="Arial"/>
                <a:cs typeface="Arial"/>
              </a:rPr>
              <a:t>Surv</a:t>
            </a:r>
            <a:r>
              <a:rPr lang="en-US" sz="1500" dirty="0">
                <a:latin typeface="Arial"/>
                <a:cs typeface="Arial"/>
              </a:rPr>
              <a:t>. 55, 14s, Article 316 (December 2023), 40 pages. </a:t>
            </a:r>
            <a:r>
              <a:rPr lang="en-US" sz="1500" dirty="0">
                <a:latin typeface="Arial"/>
                <a:cs typeface="Arial"/>
                <a:hlinkClick r:id="rId11">
                  <a:extLst>
                    <a:ext uri="{A12FA001-AC4F-418D-AE19-62706E023703}">
                      <ahyp:hlinkClr xmlns:ahyp="http://schemas.microsoft.com/office/drawing/2018/hyperlinkcolor" val="tx"/>
                    </a:ext>
                  </a:extLst>
                </a:hlinkClick>
              </a:rPr>
              <a:t>https://doi.org/10.1145/3588999</a:t>
            </a:r>
            <a:endParaRPr lang="en-US" sz="1500" dirty="0">
              <a:latin typeface="Arial"/>
              <a:cs typeface="Arial"/>
            </a:endParaRPr>
          </a:p>
          <a:p>
            <a:pPr indent="-228600">
              <a:lnSpc>
                <a:spcPct val="90000"/>
              </a:lnSpc>
              <a:spcBef>
                <a:spcPts val="1600"/>
              </a:spcBef>
              <a:buFont typeface="Arial,Sans-Serif"/>
              <a:buChar char="•"/>
            </a:pPr>
            <a:r>
              <a:rPr lang="en-US" sz="1500" dirty="0">
                <a:latin typeface="Arial"/>
                <a:cs typeface="Arial"/>
              </a:rPr>
              <a:t>N. Moustafa, et al. "Explainable Intrusion Detection for Cyber </a:t>
            </a:r>
            <a:r>
              <a:rPr lang="en-US" sz="1500" dirty="0" err="1">
                <a:latin typeface="Arial"/>
                <a:cs typeface="Arial"/>
              </a:rPr>
              <a:t>Defences</a:t>
            </a:r>
            <a:r>
              <a:rPr lang="en-US" sz="1500" dirty="0">
                <a:latin typeface="Arial"/>
                <a:cs typeface="Arial"/>
              </a:rPr>
              <a:t> in the Internet of Things: Opportunities and Solutions," in IEEE Communications Surveys &amp; Tutorials, vol. 25, no. 3, pp. 1775-1807, </a:t>
            </a:r>
            <a:r>
              <a:rPr lang="en-US" sz="1500" dirty="0" err="1">
                <a:latin typeface="Arial"/>
                <a:cs typeface="Arial"/>
              </a:rPr>
              <a:t>thirdquarter</a:t>
            </a:r>
            <a:r>
              <a:rPr lang="en-US" sz="1500" dirty="0">
                <a:latin typeface="Arial"/>
                <a:cs typeface="Arial"/>
              </a:rPr>
              <a:t> 2023, </a:t>
            </a:r>
            <a:r>
              <a:rPr lang="en-US" sz="1500" dirty="0" err="1">
                <a:latin typeface="Arial"/>
                <a:cs typeface="Arial"/>
              </a:rPr>
              <a:t>doi</a:t>
            </a:r>
            <a:r>
              <a:rPr lang="en-US" sz="1500" dirty="0">
                <a:latin typeface="Arial"/>
                <a:cs typeface="Arial"/>
              </a:rPr>
              <a:t>: 10.1109/COMST.2023.3280465.</a:t>
            </a:r>
          </a:p>
          <a:p>
            <a:pPr indent="-228600">
              <a:lnSpc>
                <a:spcPct val="90000"/>
              </a:lnSpc>
              <a:spcBef>
                <a:spcPts val="1600"/>
              </a:spcBef>
              <a:buFont typeface="Arial,Sans-Serif"/>
              <a:buChar char="•"/>
            </a:pPr>
            <a:r>
              <a:rPr lang="en-US" sz="1500" dirty="0">
                <a:latin typeface="Arial"/>
                <a:cs typeface="Arial"/>
              </a:rPr>
              <a:t>Garfinkel, Tal, and Mendel Rosenblum. "A virtual machine introspection based architecture for intrusion detection." </a:t>
            </a:r>
            <a:r>
              <a:rPr lang="en-US" sz="1500" dirty="0" err="1">
                <a:latin typeface="Arial"/>
                <a:cs typeface="Arial"/>
              </a:rPr>
              <a:t>Ndss</a:t>
            </a:r>
            <a:r>
              <a:rPr lang="en-US" sz="1500" dirty="0">
                <a:latin typeface="Arial"/>
                <a:cs typeface="Arial"/>
              </a:rPr>
              <a:t>. Vol. 3. No. 2003. 2003.</a:t>
            </a:r>
          </a:p>
        </p:txBody>
      </p:sp>
      <p:pic>
        <p:nvPicPr>
          <p:cNvPr id="48" name="Picture 47" descr="A graph of a bar graph&#10;&#10;Description automatically generated">
            <a:extLst>
              <a:ext uri="{FF2B5EF4-FFF2-40B4-BE49-F238E27FC236}">
                <a16:creationId xmlns:a16="http://schemas.microsoft.com/office/drawing/2014/main" id="{AB9BC484-E9C0-C566-13EC-F797D7B86E07}"/>
              </a:ext>
            </a:extLst>
          </p:cNvPr>
          <p:cNvPicPr>
            <a:picLocks noChangeAspect="1"/>
          </p:cNvPicPr>
          <p:nvPr/>
        </p:nvPicPr>
        <p:blipFill>
          <a:blip r:embed="rId12"/>
          <a:stretch>
            <a:fillRect/>
          </a:stretch>
        </p:blipFill>
        <p:spPr>
          <a:xfrm>
            <a:off x="21547408" y="23595749"/>
            <a:ext cx="10722082" cy="7961754"/>
          </a:xfrm>
          <a:prstGeom prst="rect">
            <a:avLst/>
          </a:prstGeom>
        </p:spPr>
      </p:pic>
      <p:sp>
        <p:nvSpPr>
          <p:cNvPr id="5" name="Text Placeholder 6">
            <a:extLst>
              <a:ext uri="{FF2B5EF4-FFF2-40B4-BE49-F238E27FC236}">
                <a16:creationId xmlns:a16="http://schemas.microsoft.com/office/drawing/2014/main" id="{1223E9BF-256F-5642-6B27-E2E040B31F6F}"/>
              </a:ext>
            </a:extLst>
          </p:cNvPr>
          <p:cNvSpPr txBox="1">
            <a:spLocks/>
          </p:cNvSpPr>
          <p:nvPr/>
        </p:nvSpPr>
        <p:spPr>
          <a:xfrm>
            <a:off x="12752654" y="18578351"/>
            <a:ext cx="5570660" cy="954085"/>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200" b="1" u="sng" dirty="0">
                <a:latin typeface="Century Gothic"/>
                <a:cs typeface="Times New Roman"/>
              </a:rPr>
              <a:t>Binary Detection Models</a:t>
            </a:r>
            <a:endParaRPr lang="en-US" sz="3200" dirty="0"/>
          </a:p>
        </p:txBody>
      </p:sp>
      <p:sp>
        <p:nvSpPr>
          <p:cNvPr id="10" name="TextBox 9">
            <a:extLst>
              <a:ext uri="{FF2B5EF4-FFF2-40B4-BE49-F238E27FC236}">
                <a16:creationId xmlns:a16="http://schemas.microsoft.com/office/drawing/2014/main" id="{327DAC14-F8AA-DE52-0C09-00A3257AA959}"/>
              </a:ext>
            </a:extLst>
          </p:cNvPr>
          <p:cNvSpPr txBox="1"/>
          <p:nvPr/>
        </p:nvSpPr>
        <p:spPr>
          <a:xfrm>
            <a:off x="10449734" y="31396828"/>
            <a:ext cx="1298702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000" dirty="0">
                <a:ea typeface="+mn-lt"/>
                <a:cs typeface="+mn-lt"/>
              </a:rPr>
              <a:t>High positive correlation (red areas) indicates that as one feature increases, the other feature tends to increase as well. </a:t>
            </a:r>
            <a:endParaRPr lang="en-US" sz="2000" dirty="0">
              <a:ea typeface="Calibri"/>
              <a:cs typeface="Calibri"/>
            </a:endParaRPr>
          </a:p>
          <a:p>
            <a:pPr marL="457200" indent="-457200">
              <a:buFont typeface="Arial" panose="020B0604020202020204" pitchFamily="34" charset="0"/>
              <a:buChar char="•"/>
            </a:pPr>
            <a:r>
              <a:rPr lang="en-US" sz="2000" dirty="0">
                <a:ea typeface="+mn-lt"/>
                <a:cs typeface="+mn-lt"/>
              </a:rPr>
              <a:t>High negative correlation (blue areas) indicates that as one feature increases, the other feature tends to decrease. </a:t>
            </a:r>
            <a:endParaRPr lang="en-US" sz="2000" dirty="0">
              <a:ea typeface="Calibri"/>
              <a:cs typeface="Calibri"/>
            </a:endParaRPr>
          </a:p>
        </p:txBody>
      </p:sp>
      <p:sp>
        <p:nvSpPr>
          <p:cNvPr id="27" name="TextBox 26">
            <a:extLst>
              <a:ext uri="{FF2B5EF4-FFF2-40B4-BE49-F238E27FC236}">
                <a16:creationId xmlns:a16="http://schemas.microsoft.com/office/drawing/2014/main" id="{51EF6E5C-2E18-43BE-898C-8C6AEE99BB70}"/>
              </a:ext>
            </a:extLst>
          </p:cNvPr>
          <p:cNvSpPr txBox="1"/>
          <p:nvPr/>
        </p:nvSpPr>
        <p:spPr>
          <a:xfrm>
            <a:off x="23481643" y="23003703"/>
            <a:ext cx="67973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dirty="0">
                <a:solidFill>
                  <a:srgbClr val="002060"/>
                </a:solidFill>
                <a:latin typeface="Times New Roman"/>
                <a:cs typeface="Times New Roman"/>
              </a:rPr>
              <a:t>CICIDS2017 Top 20 Dataset Features</a:t>
            </a:r>
            <a:endParaRPr lang="en-US" sz="3200" b="1" u="sng" dirty="0">
              <a:solidFill>
                <a:srgbClr val="002060"/>
              </a:solidFill>
              <a:latin typeface="Times New Roman" panose="02020603050405020304" pitchFamily="18" charset="0"/>
              <a:cs typeface="Times New Roman" panose="02020603050405020304" pitchFamily="18" charset="0"/>
            </a:endParaRPr>
          </a:p>
        </p:txBody>
      </p:sp>
      <p:sp>
        <p:nvSpPr>
          <p:cNvPr id="41" name="Text Placeholder 6">
            <a:extLst>
              <a:ext uri="{FF2B5EF4-FFF2-40B4-BE49-F238E27FC236}">
                <a16:creationId xmlns:a16="http://schemas.microsoft.com/office/drawing/2014/main" id="{0A58B4A1-BEB6-E6A7-F6A8-3784845FB754}"/>
              </a:ext>
            </a:extLst>
          </p:cNvPr>
          <p:cNvSpPr txBox="1">
            <a:spLocks/>
          </p:cNvSpPr>
          <p:nvPr/>
        </p:nvSpPr>
        <p:spPr>
          <a:xfrm>
            <a:off x="24120048" y="15944424"/>
            <a:ext cx="7021895" cy="89253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2800" b="1" u="sng" dirty="0">
                <a:latin typeface="Century Gothic"/>
                <a:cs typeface="Times New Roman"/>
              </a:rPr>
              <a:t>Multi-Task FNN-QNN Classification:</a:t>
            </a:r>
            <a:endParaRPr lang="en-US" dirty="0"/>
          </a:p>
        </p:txBody>
      </p:sp>
      <p:sp>
        <p:nvSpPr>
          <p:cNvPr id="19" name="TextBox 18">
            <a:extLst>
              <a:ext uri="{FF2B5EF4-FFF2-40B4-BE49-F238E27FC236}">
                <a16:creationId xmlns:a16="http://schemas.microsoft.com/office/drawing/2014/main" id="{1E6369ED-C0BF-8DCD-8633-5EDCD77ED96E}"/>
              </a:ext>
            </a:extLst>
          </p:cNvPr>
          <p:cNvSpPr txBox="1"/>
          <p:nvPr/>
        </p:nvSpPr>
        <p:spPr>
          <a:xfrm>
            <a:off x="35371723" y="29127009"/>
            <a:ext cx="8280406"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i="1" dirty="0">
                <a:solidFill>
                  <a:srgbClr val="333333"/>
                </a:solidFill>
                <a:latin typeface="Times New Roman"/>
                <a:cs typeface="Times New Roman"/>
              </a:rPr>
              <a:t>This material is based upon work supported by the National Science Foundation under Grant Number </a:t>
            </a:r>
            <a:r>
              <a:rPr lang="en-US" sz="2500" i="1" dirty="0">
                <a:solidFill>
                  <a:srgbClr val="222222"/>
                </a:solidFill>
                <a:latin typeface="Times New Roman"/>
                <a:cs typeface="Times New Roman"/>
              </a:rPr>
              <a:t>CNS-2349236</a:t>
            </a:r>
            <a:r>
              <a:rPr lang="en-US" sz="2500" i="1" dirty="0">
                <a:solidFill>
                  <a:srgbClr val="333333"/>
                </a:solidFill>
                <a:latin typeface="Times New Roman"/>
                <a:cs typeface="Times New Roman"/>
              </a:rPr>
              <a:t>. Any opinions, findings, and conclusions or recommendations expressed in this material are those of the author(s) and do not necessarily reflect the views of the National Science Foundation.</a:t>
            </a:r>
            <a:endParaRPr lang="en-US" dirty="0">
              <a:latin typeface="Times New Roman"/>
              <a:cs typeface="Times New Roman"/>
            </a:endParaRPr>
          </a:p>
          <a:p>
            <a:br>
              <a:rPr lang="en-US" dirty="0"/>
            </a:br>
            <a:endParaRPr lang="en-US" dirty="0"/>
          </a:p>
        </p:txBody>
      </p:sp>
      <p:pic>
        <p:nvPicPr>
          <p:cNvPr id="34" name="Picture 33" descr="A logo of a globe with a gold cogwheel&#10;&#10;Description automatically generated">
            <a:extLst>
              <a:ext uri="{FF2B5EF4-FFF2-40B4-BE49-F238E27FC236}">
                <a16:creationId xmlns:a16="http://schemas.microsoft.com/office/drawing/2014/main" id="{779F4263-5947-7320-01FC-AFC0941F71AB}"/>
              </a:ext>
            </a:extLst>
          </p:cNvPr>
          <p:cNvPicPr>
            <a:picLocks noChangeAspect="1"/>
          </p:cNvPicPr>
          <p:nvPr/>
        </p:nvPicPr>
        <p:blipFill>
          <a:blip r:embed="rId13"/>
          <a:stretch>
            <a:fillRect/>
          </a:stretch>
        </p:blipFill>
        <p:spPr>
          <a:xfrm>
            <a:off x="93987042" y="71113273"/>
            <a:ext cx="9753600" cy="9944100"/>
          </a:xfrm>
          <a:prstGeom prst="rect">
            <a:avLst/>
          </a:prstGeom>
        </p:spPr>
      </p:pic>
      <p:pic>
        <p:nvPicPr>
          <p:cNvPr id="35" name="Picture 34">
            <a:extLst>
              <a:ext uri="{FF2B5EF4-FFF2-40B4-BE49-F238E27FC236}">
                <a16:creationId xmlns:a16="http://schemas.microsoft.com/office/drawing/2014/main" id="{82128189-E4A6-F4F7-66EC-AB0BFE0BDBA2}"/>
              </a:ext>
            </a:extLst>
          </p:cNvPr>
          <p:cNvPicPr>
            <a:picLocks noChangeAspect="1"/>
          </p:cNvPicPr>
          <p:nvPr/>
        </p:nvPicPr>
        <p:blipFill>
          <a:blip r:embed="rId7"/>
          <a:stretch>
            <a:fillRect/>
          </a:stretch>
        </p:blipFill>
        <p:spPr>
          <a:xfrm>
            <a:off x="33509735" y="29230572"/>
            <a:ext cx="2029896" cy="2090896"/>
          </a:xfrm>
          <a:prstGeom prst="rect">
            <a:avLst/>
          </a:prstGeom>
        </p:spPr>
      </p:pic>
      <p:pic>
        <p:nvPicPr>
          <p:cNvPr id="52" name="Picture 51" descr="A black circle with a black arrow pointing to the center&#10;&#10;Description automatically generated">
            <a:extLst>
              <a:ext uri="{FF2B5EF4-FFF2-40B4-BE49-F238E27FC236}">
                <a16:creationId xmlns:a16="http://schemas.microsoft.com/office/drawing/2014/main" id="{25A4062B-BD98-B600-B8D3-591F5702981D}"/>
              </a:ext>
            </a:extLst>
          </p:cNvPr>
          <p:cNvPicPr>
            <a:picLocks noChangeAspect="1"/>
          </p:cNvPicPr>
          <p:nvPr/>
        </p:nvPicPr>
        <p:blipFill>
          <a:blip r:embed="rId14"/>
          <a:srcRect l="1316" t="3825" r="1156" b="5464"/>
          <a:stretch/>
        </p:blipFill>
        <p:spPr>
          <a:xfrm>
            <a:off x="17207509" y="12853202"/>
            <a:ext cx="577571" cy="334113"/>
          </a:xfrm>
          <a:prstGeom prst="rect">
            <a:avLst/>
          </a:prstGeom>
        </p:spPr>
      </p:pic>
      <p:sp>
        <p:nvSpPr>
          <p:cNvPr id="57" name="TextBox 56">
            <a:extLst>
              <a:ext uri="{FF2B5EF4-FFF2-40B4-BE49-F238E27FC236}">
                <a16:creationId xmlns:a16="http://schemas.microsoft.com/office/drawing/2014/main" id="{184A90EB-51B6-2D7D-9AA6-53C2F267E4C4}"/>
              </a:ext>
            </a:extLst>
          </p:cNvPr>
          <p:cNvSpPr txBox="1"/>
          <p:nvPr/>
        </p:nvSpPr>
        <p:spPr>
          <a:xfrm>
            <a:off x="17638418" y="12037321"/>
            <a:ext cx="327296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cs typeface="Times New Roman"/>
              </a:rPr>
              <a:t>Quantum layer</a:t>
            </a:r>
            <a:endParaRPr lang="en-US" sz="2000" u="sng" dirty="0">
              <a:latin typeface="Times New Roman"/>
              <a:cs typeface="Times New Roman"/>
            </a:endParaRPr>
          </a:p>
          <a:p>
            <a:r>
              <a:rPr lang="en-US" sz="2000" u="sng" dirty="0">
                <a:latin typeface="Times New Roman"/>
                <a:cs typeface="Times New Roman"/>
              </a:rPr>
              <a:t>Linear Transform:</a:t>
            </a:r>
            <a:r>
              <a:rPr lang="en-US" sz="2000" dirty="0">
                <a:latin typeface="Times New Roman"/>
                <a:cs typeface="Times New Roman"/>
              </a:rPr>
              <a:t> </a:t>
            </a:r>
            <a:r>
              <a:rPr lang="en-US" sz="2000" b="1" dirty="0">
                <a:ea typeface="+mn-lt"/>
                <a:cs typeface="+mn-lt"/>
              </a:rPr>
              <a:t>y=</a:t>
            </a:r>
            <a:r>
              <a:rPr lang="en-US" sz="2000" b="1" dirty="0" err="1">
                <a:ea typeface="+mn-lt"/>
                <a:cs typeface="+mn-lt"/>
              </a:rPr>
              <a:t>Wx+b</a:t>
            </a:r>
            <a:r>
              <a:rPr lang="en-US" sz="2000" dirty="0">
                <a:ea typeface="+mn-lt"/>
                <a:cs typeface="+mn-lt"/>
              </a:rPr>
              <a:t>, where W is a weight matrix and b is a bias vector.</a:t>
            </a:r>
            <a:endParaRPr lang="en-US" sz="2000" u="sng" dirty="0">
              <a:latin typeface="Times New Roman"/>
              <a:cs typeface="Times New Roman"/>
            </a:endParaRPr>
          </a:p>
          <a:p>
            <a:r>
              <a:rPr lang="en-US" sz="2000" u="sng" dirty="0">
                <a:latin typeface="Times New Roman"/>
                <a:cs typeface="Times New Roman"/>
              </a:rPr>
              <a:t>Sigmoid Activation:</a:t>
            </a:r>
            <a:r>
              <a:rPr lang="en-US" sz="2000" dirty="0">
                <a:latin typeface="Times New Roman"/>
                <a:cs typeface="Times New Roman"/>
              </a:rPr>
              <a:t> </a:t>
            </a:r>
            <a:r>
              <a:rPr lang="en-US" sz="2000" b="1" dirty="0">
                <a:ea typeface="+mn-lt"/>
                <a:cs typeface="+mn-lt"/>
              </a:rPr>
              <a:t>σ(x)=1/1+e</a:t>
            </a:r>
            <a:r>
              <a:rPr lang="en-US" sz="2000" b="1" baseline="30000" dirty="0">
                <a:ea typeface="+mn-lt"/>
                <a:cs typeface="+mn-lt"/>
              </a:rPr>
              <a:t>-x</a:t>
            </a:r>
            <a:r>
              <a:rPr lang="en-US" sz="2000" dirty="0">
                <a:ea typeface="+mn-lt"/>
                <a:cs typeface="+mn-lt"/>
              </a:rPr>
              <a:t>  to the output of the linear transformation</a:t>
            </a:r>
            <a:endParaRPr lang="en-US" sz="2000" u="sng" dirty="0">
              <a:latin typeface="Times New Roman" panose="02020603050405020304" pitchFamily="18" charset="0"/>
              <a:cs typeface="Times New Roman" panose="02020603050405020304" pitchFamily="18" charset="0"/>
            </a:endParaRPr>
          </a:p>
        </p:txBody>
      </p:sp>
      <p:cxnSp>
        <p:nvCxnSpPr>
          <p:cNvPr id="60" name="Connector: Curved 59">
            <a:extLst>
              <a:ext uri="{FF2B5EF4-FFF2-40B4-BE49-F238E27FC236}">
                <a16:creationId xmlns:a16="http://schemas.microsoft.com/office/drawing/2014/main" id="{F4BEA540-4DE8-C539-121A-0EC814D2000E}"/>
              </a:ext>
            </a:extLst>
          </p:cNvPr>
          <p:cNvCxnSpPr>
            <a:cxnSpLocks/>
          </p:cNvCxnSpPr>
          <p:nvPr/>
        </p:nvCxnSpPr>
        <p:spPr>
          <a:xfrm rot="5400000" flipH="1" flipV="1">
            <a:off x="16368587" y="13803807"/>
            <a:ext cx="1800666" cy="45474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50" name="Rectangle 1">
            <a:extLst>
              <a:ext uri="{FF2B5EF4-FFF2-40B4-BE49-F238E27FC236}">
                <a16:creationId xmlns:a16="http://schemas.microsoft.com/office/drawing/2014/main" id="{196765A7-B5DC-D718-03DE-5772E44901D3}"/>
              </a:ext>
            </a:extLst>
          </p:cNvPr>
          <p:cNvSpPr>
            <a:spLocks noChangeArrowheads="1"/>
          </p:cNvSpPr>
          <p:nvPr/>
        </p:nvSpPr>
        <p:spPr bwMode="auto">
          <a:xfrm>
            <a:off x="9126974" y="21178935"/>
            <a:ext cx="60657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3">
            <a:extLst>
              <a:ext uri="{FF2B5EF4-FFF2-40B4-BE49-F238E27FC236}">
                <a16:creationId xmlns:a16="http://schemas.microsoft.com/office/drawing/2014/main" id="{8AA70270-6F6F-D7F8-1B97-9BDE8F749354}"/>
              </a:ext>
            </a:extLst>
          </p:cNvPr>
          <p:cNvSpPr>
            <a:spLocks noChangeArrowheads="1"/>
          </p:cNvSpPr>
          <p:nvPr/>
        </p:nvSpPr>
        <p:spPr bwMode="auto">
          <a:xfrm>
            <a:off x="21547408" y="21241564"/>
            <a:ext cx="807188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3" name="Picture 62">
            <a:extLst>
              <a:ext uri="{FF2B5EF4-FFF2-40B4-BE49-F238E27FC236}">
                <a16:creationId xmlns:a16="http://schemas.microsoft.com/office/drawing/2014/main" id="{DA1370E5-395F-4312-1E26-C9FC662D38A8}"/>
              </a:ext>
            </a:extLst>
          </p:cNvPr>
          <p:cNvPicPr>
            <a:picLocks noChangeAspect="1"/>
          </p:cNvPicPr>
          <p:nvPr/>
        </p:nvPicPr>
        <p:blipFill>
          <a:blip r:embed="rId15"/>
          <a:stretch>
            <a:fillRect/>
          </a:stretch>
        </p:blipFill>
        <p:spPr>
          <a:xfrm>
            <a:off x="10520996" y="5099260"/>
            <a:ext cx="5999931" cy="3596933"/>
          </a:xfrm>
          <a:prstGeom prst="rect">
            <a:avLst/>
          </a:prstGeom>
        </p:spPr>
      </p:pic>
      <p:pic>
        <p:nvPicPr>
          <p:cNvPr id="1027" name="Picture 1026">
            <a:extLst>
              <a:ext uri="{FF2B5EF4-FFF2-40B4-BE49-F238E27FC236}">
                <a16:creationId xmlns:a16="http://schemas.microsoft.com/office/drawing/2014/main" id="{AA963B9D-B605-3DAE-8FE5-29DCF4A93655}"/>
              </a:ext>
            </a:extLst>
          </p:cNvPr>
          <p:cNvPicPr>
            <a:picLocks noChangeAspect="1"/>
          </p:cNvPicPr>
          <p:nvPr/>
        </p:nvPicPr>
        <p:blipFill>
          <a:blip r:embed="rId16"/>
          <a:stretch>
            <a:fillRect/>
          </a:stretch>
        </p:blipFill>
        <p:spPr>
          <a:xfrm>
            <a:off x="16522796" y="5111207"/>
            <a:ext cx="5889008" cy="3619059"/>
          </a:xfrm>
          <a:prstGeom prst="rect">
            <a:avLst/>
          </a:prstGeom>
        </p:spPr>
      </p:pic>
      <p:graphicFrame>
        <p:nvGraphicFramePr>
          <p:cNvPr id="12" name="Table 11">
            <a:extLst>
              <a:ext uri="{FF2B5EF4-FFF2-40B4-BE49-F238E27FC236}">
                <a16:creationId xmlns:a16="http://schemas.microsoft.com/office/drawing/2014/main" id="{CA7ABCE3-97A5-1491-AA9E-B46507C4DBDE}"/>
              </a:ext>
            </a:extLst>
          </p:cNvPr>
          <p:cNvGraphicFramePr>
            <a:graphicFrameLocks noGrp="1"/>
          </p:cNvGraphicFramePr>
          <p:nvPr>
            <p:extLst>
              <p:ext uri="{D42A27DB-BD31-4B8C-83A1-F6EECF244321}">
                <p14:modId xmlns:p14="http://schemas.microsoft.com/office/powerpoint/2010/main" val="1287436293"/>
              </p:ext>
            </p:extLst>
          </p:nvPr>
        </p:nvGraphicFramePr>
        <p:xfrm>
          <a:off x="10934617" y="19344765"/>
          <a:ext cx="9305838" cy="3091561"/>
        </p:xfrm>
        <a:graphic>
          <a:graphicData uri="http://schemas.openxmlformats.org/drawingml/2006/table">
            <a:tbl>
              <a:tblPr/>
              <a:tblGrid>
                <a:gridCol w="3101946">
                  <a:extLst>
                    <a:ext uri="{9D8B030D-6E8A-4147-A177-3AD203B41FA5}">
                      <a16:colId xmlns:a16="http://schemas.microsoft.com/office/drawing/2014/main" val="1552039175"/>
                    </a:ext>
                  </a:extLst>
                </a:gridCol>
                <a:gridCol w="3101946">
                  <a:extLst>
                    <a:ext uri="{9D8B030D-6E8A-4147-A177-3AD203B41FA5}">
                      <a16:colId xmlns:a16="http://schemas.microsoft.com/office/drawing/2014/main" val="2993049130"/>
                    </a:ext>
                  </a:extLst>
                </a:gridCol>
                <a:gridCol w="3101946">
                  <a:extLst>
                    <a:ext uri="{9D8B030D-6E8A-4147-A177-3AD203B41FA5}">
                      <a16:colId xmlns:a16="http://schemas.microsoft.com/office/drawing/2014/main" val="2287492808"/>
                    </a:ext>
                  </a:extLst>
                </a:gridCol>
              </a:tblGrid>
              <a:tr h="866893">
                <a:tc>
                  <a:txBody>
                    <a:bodyPr/>
                    <a:lstStyle/>
                    <a:p>
                      <a:pPr algn="l" fontAlgn="base">
                        <a:lnSpc>
                          <a:spcPts val="2160"/>
                        </a:lnSpc>
                        <a:buNone/>
                      </a:pPr>
                      <a:r>
                        <a:rPr lang="en-US" sz="1800" b="1" i="0">
                          <a:solidFill>
                            <a:srgbClr val="FFFFFF"/>
                          </a:solidFill>
                          <a:effectLst/>
                          <a:latin typeface="Aptos" panose="020B0004020202020204" pitchFamily="34" charset="0"/>
                        </a:rPr>
                        <a:t>Detection Models​</a:t>
                      </a:r>
                      <a:endParaRPr lang="en-US" b="1" i="0">
                        <a:solidFill>
                          <a:srgbClr val="FFFFFF"/>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27432" cap="flat" cmpd="sng" algn="ctr">
                      <a:solidFill>
                        <a:srgbClr val="FFFFFF"/>
                      </a:solidFill>
                      <a:prstDash val="solid"/>
                      <a:round/>
                      <a:headEnd type="none" w="med" len="med"/>
                      <a:tailEnd type="none" w="med" len="med"/>
                    </a:lnB>
                    <a:solidFill>
                      <a:srgbClr val="156082"/>
                    </a:solidFill>
                  </a:tcPr>
                </a:tc>
                <a:tc>
                  <a:txBody>
                    <a:bodyPr/>
                    <a:lstStyle/>
                    <a:p>
                      <a:pPr algn="ctr" fontAlgn="base">
                        <a:lnSpc>
                          <a:spcPts val="2160"/>
                        </a:lnSpc>
                        <a:buNone/>
                      </a:pPr>
                      <a:r>
                        <a:rPr lang="en-US" sz="1800" b="1" i="0" dirty="0">
                          <a:solidFill>
                            <a:srgbClr val="FFFFFF"/>
                          </a:solidFill>
                          <a:effectLst/>
                          <a:latin typeface="Aptos" panose="020B0004020202020204" pitchFamily="34" charset="0"/>
                        </a:rPr>
                        <a:t>Smart Home Network Intrusion Detection Accuracy​</a:t>
                      </a:r>
                      <a:endParaRPr lang="en-US" b="1" i="0" dirty="0">
                        <a:solidFill>
                          <a:srgbClr val="FFFFFF"/>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27432" cap="flat" cmpd="sng" algn="ctr">
                      <a:solidFill>
                        <a:srgbClr val="FFFFFF"/>
                      </a:solidFill>
                      <a:prstDash val="solid"/>
                      <a:round/>
                      <a:headEnd type="none" w="med" len="med"/>
                      <a:tailEnd type="none" w="med" len="med"/>
                    </a:lnB>
                    <a:solidFill>
                      <a:srgbClr val="156082"/>
                    </a:solidFill>
                  </a:tcPr>
                </a:tc>
                <a:tc>
                  <a:txBody>
                    <a:bodyPr/>
                    <a:lstStyle/>
                    <a:p>
                      <a:pPr algn="ctr" fontAlgn="base">
                        <a:lnSpc>
                          <a:spcPts val="2160"/>
                        </a:lnSpc>
                        <a:buNone/>
                      </a:pPr>
                      <a:r>
                        <a:rPr lang="en-US" sz="1800" b="1" i="0" dirty="0">
                          <a:solidFill>
                            <a:srgbClr val="FFFFFF"/>
                          </a:solidFill>
                          <a:effectLst/>
                          <a:latin typeface="Aptos" panose="020B0004020202020204" pitchFamily="34" charset="0"/>
                        </a:rPr>
                        <a:t>CIC-IDS 2017 Accuracy​</a:t>
                      </a:r>
                      <a:endParaRPr lang="en-US" b="1" i="0" dirty="0">
                        <a:solidFill>
                          <a:srgbClr val="FFFFFF"/>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27432"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172337861"/>
                  </a:ext>
                </a:extLst>
              </a:tr>
              <a:tr h="340706">
                <a:tc>
                  <a:txBody>
                    <a:bodyPr/>
                    <a:lstStyle/>
                    <a:p>
                      <a:pPr algn="l" fontAlgn="base">
                        <a:lnSpc>
                          <a:spcPts val="2160"/>
                        </a:lnSpc>
                        <a:buNone/>
                      </a:pPr>
                      <a:r>
                        <a:rPr lang="en-US" sz="1800" b="0" i="0">
                          <a:solidFill>
                            <a:srgbClr val="000000"/>
                          </a:solidFill>
                          <a:effectLst/>
                          <a:latin typeface="Aptos" panose="020B0004020202020204" pitchFamily="34" charset="0"/>
                        </a:rPr>
                        <a:t>GAT​</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27432"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tc>
                  <a:txBody>
                    <a:bodyPr/>
                    <a:lstStyle/>
                    <a:p>
                      <a:pPr algn="ctr" fontAlgn="base">
                        <a:lnSpc>
                          <a:spcPts val="2160"/>
                        </a:lnSpc>
                        <a:buNone/>
                      </a:pPr>
                      <a:r>
                        <a:rPr lang="en-US" sz="1800" b="0" i="0">
                          <a:solidFill>
                            <a:srgbClr val="000000"/>
                          </a:solidFill>
                          <a:effectLst/>
                          <a:latin typeface="Aptos" panose="020B0004020202020204" pitchFamily="34" charset="0"/>
                        </a:rPr>
                        <a:t>86.7%​</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27432"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tc>
                  <a:txBody>
                    <a:bodyPr/>
                    <a:lstStyle/>
                    <a:p>
                      <a:pPr algn="ctr" fontAlgn="base">
                        <a:lnSpc>
                          <a:spcPts val="2160"/>
                        </a:lnSpc>
                        <a:buNone/>
                      </a:pPr>
                      <a:r>
                        <a:rPr lang="en-US" sz="1800" b="0" i="0">
                          <a:solidFill>
                            <a:srgbClr val="000000"/>
                          </a:solidFill>
                          <a:effectLst/>
                          <a:latin typeface="Aptos" panose="020B0004020202020204" pitchFamily="34" charset="0"/>
                        </a:rPr>
                        <a:t>94.8%​</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27432"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808761126"/>
                  </a:ext>
                </a:extLst>
              </a:tr>
              <a:tr h="340706">
                <a:tc>
                  <a:txBody>
                    <a:bodyPr/>
                    <a:lstStyle/>
                    <a:p>
                      <a:pPr algn="l" fontAlgn="base">
                        <a:lnSpc>
                          <a:spcPts val="2160"/>
                        </a:lnSpc>
                        <a:buNone/>
                      </a:pPr>
                      <a:r>
                        <a:rPr lang="en-US" sz="1800" b="0" i="0">
                          <a:solidFill>
                            <a:srgbClr val="000000"/>
                          </a:solidFill>
                          <a:effectLst/>
                          <a:latin typeface="Aptos" panose="020B0004020202020204" pitchFamily="34" charset="0"/>
                        </a:rPr>
                        <a:t>GAT-QNN​</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tc>
                  <a:txBody>
                    <a:bodyPr/>
                    <a:lstStyle/>
                    <a:p>
                      <a:pPr algn="ctr" fontAlgn="base">
                        <a:lnSpc>
                          <a:spcPts val="2160"/>
                        </a:lnSpc>
                        <a:buNone/>
                      </a:pPr>
                      <a:r>
                        <a:rPr lang="en-US" sz="1800" b="0" i="0">
                          <a:solidFill>
                            <a:srgbClr val="000000"/>
                          </a:solidFill>
                          <a:effectLst/>
                          <a:latin typeface="Aptos" panose="020B0004020202020204" pitchFamily="34" charset="0"/>
                        </a:rPr>
                        <a:t>87.3%​</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tc>
                  <a:txBody>
                    <a:bodyPr/>
                    <a:lstStyle/>
                    <a:p>
                      <a:pPr algn="ctr" fontAlgn="base">
                        <a:lnSpc>
                          <a:spcPts val="2160"/>
                        </a:lnSpc>
                        <a:buNone/>
                      </a:pPr>
                      <a:r>
                        <a:rPr lang="en-US" sz="1800" b="0" i="0" dirty="0">
                          <a:solidFill>
                            <a:srgbClr val="000000"/>
                          </a:solidFill>
                          <a:effectLst/>
                          <a:latin typeface="Aptos" panose="020B0004020202020204" pitchFamily="34" charset="0"/>
                        </a:rPr>
                        <a:t>98.7%​</a:t>
                      </a:r>
                      <a:endParaRPr lang="en-US" b="0" i="0" dirty="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287214584"/>
                  </a:ext>
                </a:extLst>
              </a:tr>
              <a:tr h="340706">
                <a:tc>
                  <a:txBody>
                    <a:bodyPr/>
                    <a:lstStyle/>
                    <a:p>
                      <a:pPr algn="l" fontAlgn="base">
                        <a:lnSpc>
                          <a:spcPts val="2160"/>
                        </a:lnSpc>
                        <a:buNone/>
                      </a:pPr>
                      <a:r>
                        <a:rPr lang="en-US" sz="1800" b="0" i="0">
                          <a:solidFill>
                            <a:srgbClr val="000000"/>
                          </a:solidFill>
                          <a:effectLst/>
                          <a:latin typeface="Aptos" panose="020B0004020202020204" pitchFamily="34" charset="0"/>
                        </a:rPr>
                        <a:t>FNN​</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tc>
                  <a:txBody>
                    <a:bodyPr/>
                    <a:lstStyle/>
                    <a:p>
                      <a:pPr algn="ctr" fontAlgn="base">
                        <a:lnSpc>
                          <a:spcPts val="2160"/>
                        </a:lnSpc>
                        <a:buNone/>
                      </a:pPr>
                      <a:r>
                        <a:rPr lang="en-US" sz="1800" b="0" i="0" dirty="0">
                          <a:solidFill>
                            <a:srgbClr val="000000"/>
                          </a:solidFill>
                          <a:effectLst/>
                          <a:latin typeface="Aptos" panose="020B0004020202020204" pitchFamily="34" charset="0"/>
                        </a:rPr>
                        <a:t>99.22%​</a:t>
                      </a:r>
                      <a:endParaRPr lang="en-US" b="0" i="0" dirty="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tc>
                  <a:txBody>
                    <a:bodyPr/>
                    <a:lstStyle/>
                    <a:p>
                      <a:pPr algn="ctr" fontAlgn="base">
                        <a:lnSpc>
                          <a:spcPts val="2160"/>
                        </a:lnSpc>
                        <a:buNone/>
                      </a:pPr>
                      <a:r>
                        <a:rPr lang="en-US" sz="1800" b="0" i="0" dirty="0">
                          <a:solidFill>
                            <a:srgbClr val="000000"/>
                          </a:solidFill>
                          <a:effectLst/>
                          <a:latin typeface="Aptos" panose="020B0004020202020204" pitchFamily="34" charset="0"/>
                        </a:rPr>
                        <a:t>98.07%​</a:t>
                      </a:r>
                      <a:endParaRPr lang="en-US" b="0" i="0" dirty="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604878904"/>
                  </a:ext>
                </a:extLst>
              </a:tr>
              <a:tr h="340706">
                <a:tc>
                  <a:txBody>
                    <a:bodyPr/>
                    <a:lstStyle/>
                    <a:p>
                      <a:pPr algn="l" fontAlgn="base">
                        <a:lnSpc>
                          <a:spcPts val="2160"/>
                        </a:lnSpc>
                        <a:buNone/>
                      </a:pPr>
                      <a:r>
                        <a:rPr lang="en-US" sz="1800" b="0" i="0">
                          <a:solidFill>
                            <a:srgbClr val="000000"/>
                          </a:solidFill>
                          <a:effectLst/>
                          <a:latin typeface="Aptos" panose="020B0004020202020204" pitchFamily="34" charset="0"/>
                        </a:rPr>
                        <a:t>FNN-QNN​</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tc>
                  <a:txBody>
                    <a:bodyPr/>
                    <a:lstStyle/>
                    <a:p>
                      <a:pPr algn="ctr" fontAlgn="base">
                        <a:lnSpc>
                          <a:spcPts val="2160"/>
                        </a:lnSpc>
                        <a:buNone/>
                      </a:pPr>
                      <a:r>
                        <a:rPr lang="en-US" sz="1800" b="0" i="0" dirty="0">
                          <a:solidFill>
                            <a:srgbClr val="000000"/>
                          </a:solidFill>
                          <a:effectLst/>
                          <a:latin typeface="Aptos" panose="020B0004020202020204" pitchFamily="34" charset="0"/>
                        </a:rPr>
                        <a:t>99.93%​</a:t>
                      </a:r>
                      <a:endParaRPr lang="en-US" b="0" i="0" dirty="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tc>
                  <a:txBody>
                    <a:bodyPr/>
                    <a:lstStyle/>
                    <a:p>
                      <a:pPr algn="ctr" fontAlgn="base">
                        <a:lnSpc>
                          <a:spcPts val="2160"/>
                        </a:lnSpc>
                        <a:buNone/>
                      </a:pPr>
                      <a:r>
                        <a:rPr lang="en-US" sz="1800" b="0" i="0">
                          <a:solidFill>
                            <a:srgbClr val="000000"/>
                          </a:solidFill>
                          <a:effectLst/>
                          <a:latin typeface="Aptos" panose="020B0004020202020204" pitchFamily="34" charset="0"/>
                        </a:rPr>
                        <a:t>98.31%​</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740591340"/>
                  </a:ext>
                </a:extLst>
              </a:tr>
              <a:tr h="340706">
                <a:tc>
                  <a:txBody>
                    <a:bodyPr/>
                    <a:lstStyle/>
                    <a:p>
                      <a:pPr algn="l" fontAlgn="base">
                        <a:lnSpc>
                          <a:spcPts val="2160"/>
                        </a:lnSpc>
                        <a:buNone/>
                      </a:pPr>
                      <a:r>
                        <a:rPr lang="en-US" sz="1800" b="0" i="0">
                          <a:solidFill>
                            <a:srgbClr val="000000"/>
                          </a:solidFill>
                          <a:effectLst/>
                          <a:latin typeface="Aptos" panose="020B0004020202020204" pitchFamily="34" charset="0"/>
                        </a:rPr>
                        <a:t>FNN - Intrusion trained​</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tc>
                  <a:txBody>
                    <a:bodyPr/>
                    <a:lstStyle/>
                    <a:p>
                      <a:pPr algn="ctr" fontAlgn="base">
                        <a:lnSpc>
                          <a:spcPts val="2160"/>
                        </a:lnSpc>
                        <a:buNone/>
                      </a:pPr>
                      <a:r>
                        <a:rPr lang="en-US" sz="1800" b="0" i="0">
                          <a:solidFill>
                            <a:srgbClr val="000000"/>
                          </a:solidFill>
                          <a:effectLst/>
                          <a:latin typeface="Aptos" panose="020B0004020202020204" pitchFamily="34" charset="0"/>
                        </a:rPr>
                        <a:t>X​</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tc>
                  <a:txBody>
                    <a:bodyPr/>
                    <a:lstStyle/>
                    <a:p>
                      <a:pPr algn="ctr" fontAlgn="base">
                        <a:lnSpc>
                          <a:spcPts val="2160"/>
                        </a:lnSpc>
                        <a:buNone/>
                      </a:pPr>
                      <a:r>
                        <a:rPr lang="en-US" sz="1800" b="0" i="0" dirty="0">
                          <a:solidFill>
                            <a:srgbClr val="000000"/>
                          </a:solidFill>
                          <a:effectLst/>
                          <a:latin typeface="Aptos" panose="020B0004020202020204" pitchFamily="34" charset="0"/>
                        </a:rPr>
                        <a:t>99.83%​</a:t>
                      </a:r>
                      <a:endParaRPr lang="en-US" b="0" i="0" dirty="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562941939"/>
                  </a:ext>
                </a:extLst>
              </a:tr>
              <a:tr h="340706">
                <a:tc>
                  <a:txBody>
                    <a:bodyPr/>
                    <a:lstStyle/>
                    <a:p>
                      <a:pPr algn="l" fontAlgn="base">
                        <a:lnSpc>
                          <a:spcPts val="2160"/>
                        </a:lnSpc>
                        <a:buNone/>
                      </a:pPr>
                      <a:r>
                        <a:rPr lang="en-US" sz="1800" b="0" i="0">
                          <a:solidFill>
                            <a:srgbClr val="000000"/>
                          </a:solidFill>
                          <a:effectLst/>
                          <a:latin typeface="Aptos" panose="020B0004020202020204" pitchFamily="34" charset="0"/>
                        </a:rPr>
                        <a:t>FNN-QNN - Intrusion trained​</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tc>
                  <a:txBody>
                    <a:bodyPr/>
                    <a:lstStyle/>
                    <a:p>
                      <a:pPr algn="ctr" fontAlgn="base">
                        <a:lnSpc>
                          <a:spcPts val="2160"/>
                        </a:lnSpc>
                        <a:buNone/>
                      </a:pPr>
                      <a:r>
                        <a:rPr lang="en-US" sz="1800" b="0" i="0">
                          <a:solidFill>
                            <a:srgbClr val="000000"/>
                          </a:solidFill>
                          <a:effectLst/>
                          <a:latin typeface="Aptos" panose="020B0004020202020204" pitchFamily="34" charset="0"/>
                        </a:rPr>
                        <a:t>X​</a:t>
                      </a:r>
                      <a:endParaRPr lang="en-US" b="0" i="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tc>
                  <a:txBody>
                    <a:bodyPr/>
                    <a:lstStyle/>
                    <a:p>
                      <a:pPr algn="ctr" fontAlgn="base">
                        <a:lnSpc>
                          <a:spcPts val="2160"/>
                        </a:lnSpc>
                        <a:buNone/>
                      </a:pPr>
                      <a:r>
                        <a:rPr lang="en-US" sz="1800" b="0" i="0" dirty="0">
                          <a:solidFill>
                            <a:srgbClr val="000000"/>
                          </a:solidFill>
                          <a:effectLst/>
                          <a:latin typeface="Aptos" panose="020B0004020202020204" pitchFamily="34" charset="0"/>
                        </a:rPr>
                        <a:t>99.84%​</a:t>
                      </a:r>
                      <a:endParaRPr lang="en-US" b="0" i="0" dirty="0">
                        <a:solidFill>
                          <a:srgbClr val="000000"/>
                        </a:solidFill>
                        <a:effectLst/>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943257001"/>
                  </a:ext>
                </a:extLst>
              </a:tr>
            </a:tbl>
          </a:graphicData>
        </a:graphic>
      </p:graphicFrame>
      <p:sp>
        <p:nvSpPr>
          <p:cNvPr id="30" name="Rectangle 1">
            <a:extLst>
              <a:ext uri="{FF2B5EF4-FFF2-40B4-BE49-F238E27FC236}">
                <a16:creationId xmlns:a16="http://schemas.microsoft.com/office/drawing/2014/main" id="{54A1A347-E1DC-DFAB-CC6E-B6BB5E874730}"/>
              </a:ext>
            </a:extLst>
          </p:cNvPr>
          <p:cNvSpPr>
            <a:spLocks noChangeArrowheads="1"/>
          </p:cNvSpPr>
          <p:nvPr/>
        </p:nvSpPr>
        <p:spPr bwMode="auto">
          <a:xfrm>
            <a:off x="9225414" y="21198969"/>
            <a:ext cx="5366749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3">
            <a:extLst>
              <a:ext uri="{FF2B5EF4-FFF2-40B4-BE49-F238E27FC236}">
                <a16:creationId xmlns:a16="http://schemas.microsoft.com/office/drawing/2014/main" id="{915B9EB0-9096-86D9-CE0F-4203F81B7763}"/>
              </a:ext>
            </a:extLst>
          </p:cNvPr>
          <p:cNvSpPr>
            <a:spLocks noChangeArrowheads="1"/>
          </p:cNvSpPr>
          <p:nvPr/>
        </p:nvSpPr>
        <p:spPr bwMode="auto">
          <a:xfrm>
            <a:off x="18237411" y="21235892"/>
            <a:ext cx="853366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6" name="Picture 25" descr="A diagram of a model confusion matrix&#10;&#10;Description automatically generated">
            <a:extLst>
              <a:ext uri="{FF2B5EF4-FFF2-40B4-BE49-F238E27FC236}">
                <a16:creationId xmlns:a16="http://schemas.microsoft.com/office/drawing/2014/main" id="{B8FBE711-DA23-9BAE-4C8C-AD354E30B7B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687034" y="9234737"/>
            <a:ext cx="3466648" cy="2624218"/>
          </a:xfrm>
          <a:prstGeom prst="rect">
            <a:avLst/>
          </a:prstGeom>
        </p:spPr>
      </p:pic>
      <p:graphicFrame>
        <p:nvGraphicFramePr>
          <p:cNvPr id="37" name="Content Placeholder 3">
            <a:extLst>
              <a:ext uri="{FF2B5EF4-FFF2-40B4-BE49-F238E27FC236}">
                <a16:creationId xmlns:a16="http://schemas.microsoft.com/office/drawing/2014/main" id="{42E52140-C64A-CBA6-D988-4B7DA802D545}"/>
              </a:ext>
            </a:extLst>
          </p:cNvPr>
          <p:cNvGraphicFramePr>
            <a:graphicFrameLocks/>
          </p:cNvGraphicFramePr>
          <p:nvPr>
            <p:extLst>
              <p:ext uri="{D42A27DB-BD31-4B8C-83A1-F6EECF244321}">
                <p14:modId xmlns:p14="http://schemas.microsoft.com/office/powerpoint/2010/main" val="2757970996"/>
              </p:ext>
            </p:extLst>
          </p:nvPr>
        </p:nvGraphicFramePr>
        <p:xfrm>
          <a:off x="22634801" y="5519062"/>
          <a:ext cx="10370126" cy="3236471"/>
        </p:xfrm>
        <a:graphic>
          <a:graphicData uri="http://schemas.openxmlformats.org/drawingml/2006/table">
            <a:tbl>
              <a:tblPr firstRow="1" bandRow="1">
                <a:tableStyleId>{5C22544A-7EE6-4342-B048-85BDC9FD1C3A}</a:tableStyleId>
              </a:tblPr>
              <a:tblGrid>
                <a:gridCol w="2357316">
                  <a:extLst>
                    <a:ext uri="{9D8B030D-6E8A-4147-A177-3AD203B41FA5}">
                      <a16:colId xmlns:a16="http://schemas.microsoft.com/office/drawing/2014/main" val="70334405"/>
                    </a:ext>
                  </a:extLst>
                </a:gridCol>
                <a:gridCol w="1790738">
                  <a:extLst>
                    <a:ext uri="{9D8B030D-6E8A-4147-A177-3AD203B41FA5}">
                      <a16:colId xmlns:a16="http://schemas.microsoft.com/office/drawing/2014/main" val="2460595386"/>
                    </a:ext>
                  </a:extLst>
                </a:gridCol>
                <a:gridCol w="2074024">
                  <a:extLst>
                    <a:ext uri="{9D8B030D-6E8A-4147-A177-3AD203B41FA5}">
                      <a16:colId xmlns:a16="http://schemas.microsoft.com/office/drawing/2014/main" val="1355612440"/>
                    </a:ext>
                  </a:extLst>
                </a:gridCol>
                <a:gridCol w="2074024">
                  <a:extLst>
                    <a:ext uri="{9D8B030D-6E8A-4147-A177-3AD203B41FA5}">
                      <a16:colId xmlns:a16="http://schemas.microsoft.com/office/drawing/2014/main" val="4251715830"/>
                    </a:ext>
                  </a:extLst>
                </a:gridCol>
                <a:gridCol w="2074024">
                  <a:extLst>
                    <a:ext uri="{9D8B030D-6E8A-4147-A177-3AD203B41FA5}">
                      <a16:colId xmlns:a16="http://schemas.microsoft.com/office/drawing/2014/main" val="2955930544"/>
                    </a:ext>
                  </a:extLst>
                </a:gridCol>
              </a:tblGrid>
              <a:tr h="415799">
                <a:tc gridSpan="5">
                  <a:txBody>
                    <a:bodyPr/>
                    <a:lstStyle/>
                    <a:p>
                      <a:pPr lvl="0" algn="ctr">
                        <a:buNone/>
                      </a:pPr>
                      <a:r>
                        <a:rPr lang="en-US" sz="2000" b="1" i="0" u="sng" strike="noStrike" noProof="0" dirty="0">
                          <a:solidFill>
                            <a:schemeClr val="bg1"/>
                          </a:solidFill>
                          <a:latin typeface="Aptos"/>
                        </a:rPr>
                        <a:t>CIC-IDS 2017 Classification</a:t>
                      </a:r>
                      <a:endParaRPr lang="en-US" sz="2000" b="1" u="sng" dirty="0">
                        <a:solidFill>
                          <a:schemeClr val="bg1"/>
                        </a:solidFill>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0733721"/>
                  </a:ext>
                </a:extLst>
              </a:tr>
              <a:tr h="676002">
                <a:tc>
                  <a:txBody>
                    <a:bodyPr/>
                    <a:lstStyle/>
                    <a:p>
                      <a:r>
                        <a:rPr lang="en-US" sz="2000" b="1" dirty="0"/>
                        <a:t>Classification Models</a:t>
                      </a:r>
                    </a:p>
                  </a:txBody>
                  <a:tcPr/>
                </a:tc>
                <a:tc>
                  <a:txBody>
                    <a:bodyPr/>
                    <a:lstStyle/>
                    <a:p>
                      <a:pPr algn="ctr"/>
                      <a:r>
                        <a:rPr lang="en-US" sz="2000" b="1" dirty="0"/>
                        <a:t>Accuracy</a:t>
                      </a:r>
                    </a:p>
                  </a:txBody>
                  <a:tcPr/>
                </a:tc>
                <a:tc>
                  <a:txBody>
                    <a:bodyPr/>
                    <a:lstStyle/>
                    <a:p>
                      <a:pPr lvl="0" algn="ctr">
                        <a:buNone/>
                      </a:pPr>
                      <a:r>
                        <a:rPr lang="en-US" sz="2000" b="1" dirty="0"/>
                        <a:t>Precision</a:t>
                      </a:r>
                    </a:p>
                  </a:txBody>
                  <a:tcPr/>
                </a:tc>
                <a:tc>
                  <a:txBody>
                    <a:bodyPr/>
                    <a:lstStyle/>
                    <a:p>
                      <a:pPr lvl="0" algn="ctr">
                        <a:buNone/>
                      </a:pPr>
                      <a:r>
                        <a:rPr lang="en-US" sz="2000" b="1" dirty="0"/>
                        <a:t>F1 Score</a:t>
                      </a:r>
                    </a:p>
                  </a:txBody>
                  <a:tcPr/>
                </a:tc>
                <a:tc>
                  <a:txBody>
                    <a:bodyPr/>
                    <a:lstStyle/>
                    <a:p>
                      <a:pPr lvl="0" algn="ctr">
                        <a:buNone/>
                      </a:pPr>
                      <a:r>
                        <a:rPr lang="en-US" sz="2000" b="1" dirty="0"/>
                        <a:t>ROC AUC</a:t>
                      </a:r>
                    </a:p>
                  </a:txBody>
                  <a:tcPr/>
                </a:tc>
                <a:extLst>
                  <a:ext uri="{0D108BD9-81ED-4DB2-BD59-A6C34878D82A}">
                    <a16:rowId xmlns:a16="http://schemas.microsoft.com/office/drawing/2014/main" val="1014454031"/>
                  </a:ext>
                </a:extLst>
              </a:tr>
              <a:tr h="383814">
                <a:tc>
                  <a:txBody>
                    <a:bodyPr/>
                    <a:lstStyle/>
                    <a:p>
                      <a:pPr lvl="0">
                        <a:buNone/>
                      </a:pPr>
                      <a:r>
                        <a:rPr lang="en-US" sz="1800" dirty="0"/>
                        <a:t>FNN</a:t>
                      </a:r>
                    </a:p>
                  </a:txBody>
                  <a:tcPr/>
                </a:tc>
                <a:tc>
                  <a:txBody>
                    <a:bodyPr/>
                    <a:lstStyle/>
                    <a:p>
                      <a:pPr lvl="0" algn="ctr">
                        <a:buNone/>
                      </a:pPr>
                      <a:r>
                        <a:rPr lang="en-US" sz="1800" dirty="0"/>
                        <a:t>96.01%</a:t>
                      </a:r>
                    </a:p>
                  </a:txBody>
                  <a:tcPr/>
                </a:tc>
                <a:tc>
                  <a:txBody>
                    <a:bodyPr/>
                    <a:lstStyle/>
                    <a:p>
                      <a:pPr lvl="0" algn="ctr">
                        <a:buNone/>
                      </a:pPr>
                      <a:r>
                        <a:rPr lang="en-US" sz="1800" dirty="0"/>
                        <a:t>96.02%</a:t>
                      </a:r>
                    </a:p>
                  </a:txBody>
                  <a:tcPr/>
                </a:tc>
                <a:tc>
                  <a:txBody>
                    <a:bodyPr/>
                    <a:lstStyle/>
                    <a:p>
                      <a:pPr lvl="0" algn="ctr">
                        <a:buNone/>
                      </a:pPr>
                      <a:r>
                        <a:rPr lang="en-US" sz="1800" dirty="0"/>
                        <a:t>95.49%</a:t>
                      </a:r>
                    </a:p>
                  </a:txBody>
                  <a:tcPr/>
                </a:tc>
                <a:tc>
                  <a:txBody>
                    <a:bodyPr/>
                    <a:lstStyle/>
                    <a:p>
                      <a:pPr lvl="0" algn="ctr">
                        <a:buNone/>
                      </a:pPr>
                      <a:r>
                        <a:rPr lang="en-US" sz="1800" dirty="0"/>
                        <a:t>99.49%</a:t>
                      </a:r>
                    </a:p>
                  </a:txBody>
                  <a:tcPr/>
                </a:tc>
                <a:extLst>
                  <a:ext uri="{0D108BD9-81ED-4DB2-BD59-A6C34878D82A}">
                    <a16:rowId xmlns:a16="http://schemas.microsoft.com/office/drawing/2014/main" val="3165478330"/>
                  </a:ext>
                </a:extLst>
              </a:tr>
              <a:tr h="383814">
                <a:tc>
                  <a:txBody>
                    <a:bodyPr/>
                    <a:lstStyle/>
                    <a:p>
                      <a:pPr lvl="0">
                        <a:buNone/>
                      </a:pPr>
                      <a:r>
                        <a:rPr lang="en-US" sz="1800" dirty="0"/>
                        <a:t>FNN-QNN</a:t>
                      </a:r>
                    </a:p>
                  </a:txBody>
                  <a:tcPr/>
                </a:tc>
                <a:tc>
                  <a:txBody>
                    <a:bodyPr/>
                    <a:lstStyle/>
                    <a:p>
                      <a:pPr lvl="0" algn="ctr">
                        <a:buNone/>
                      </a:pPr>
                      <a:r>
                        <a:rPr lang="en-US" sz="1800" dirty="0"/>
                        <a:t>98.42%</a:t>
                      </a:r>
                    </a:p>
                  </a:txBody>
                  <a:tcPr/>
                </a:tc>
                <a:tc>
                  <a:txBody>
                    <a:bodyPr/>
                    <a:lstStyle/>
                    <a:p>
                      <a:pPr lvl="0" algn="ctr">
                        <a:buNone/>
                      </a:pPr>
                      <a:r>
                        <a:rPr lang="en-US" sz="1800" dirty="0"/>
                        <a:t>98.39%</a:t>
                      </a:r>
                    </a:p>
                  </a:txBody>
                  <a:tcPr/>
                </a:tc>
                <a:tc>
                  <a:txBody>
                    <a:bodyPr/>
                    <a:lstStyle/>
                    <a:p>
                      <a:pPr lvl="0" algn="ctr">
                        <a:buNone/>
                      </a:pPr>
                      <a:r>
                        <a:rPr lang="en-US" sz="1800" dirty="0"/>
                        <a:t>98.38%</a:t>
                      </a:r>
                    </a:p>
                  </a:txBody>
                  <a:tcPr/>
                </a:tc>
                <a:tc>
                  <a:txBody>
                    <a:bodyPr/>
                    <a:lstStyle/>
                    <a:p>
                      <a:pPr lvl="0" algn="ctr">
                        <a:buNone/>
                      </a:pPr>
                      <a:r>
                        <a:rPr lang="en-US" sz="1800" dirty="0"/>
                        <a:t>99.86%</a:t>
                      </a:r>
                    </a:p>
                  </a:txBody>
                  <a:tcPr/>
                </a:tc>
                <a:extLst>
                  <a:ext uri="{0D108BD9-81ED-4DB2-BD59-A6C34878D82A}">
                    <a16:rowId xmlns:a16="http://schemas.microsoft.com/office/drawing/2014/main" val="770075895"/>
                  </a:ext>
                </a:extLst>
              </a:tr>
              <a:tr h="676002">
                <a:tc>
                  <a:txBody>
                    <a:bodyPr/>
                    <a:lstStyle/>
                    <a:p>
                      <a:pPr lvl="0">
                        <a:buNone/>
                      </a:pPr>
                      <a:r>
                        <a:rPr lang="en-US" sz="1800" dirty="0"/>
                        <a:t>Multi-Task FNN</a:t>
                      </a:r>
                    </a:p>
                  </a:txBody>
                  <a:tcPr/>
                </a:tc>
                <a:tc>
                  <a:txBody>
                    <a:bodyPr/>
                    <a:lstStyle/>
                    <a:p>
                      <a:pPr lvl="0" algn="ctr">
                        <a:buNone/>
                      </a:pPr>
                      <a:r>
                        <a:rPr lang="en-US" sz="1800" dirty="0"/>
                        <a:t>99.99+%</a:t>
                      </a:r>
                    </a:p>
                  </a:txBody>
                  <a:tcPr/>
                </a:tc>
                <a:tc>
                  <a:txBody>
                    <a:bodyPr/>
                    <a:lstStyle/>
                    <a:p>
                      <a:pPr lvl="0" algn="ctr">
                        <a:buNone/>
                      </a:pPr>
                      <a:r>
                        <a:rPr lang="en-US" sz="1800" dirty="0"/>
                        <a:t>99.99+%</a:t>
                      </a:r>
                    </a:p>
                  </a:txBody>
                  <a:tcPr/>
                </a:tc>
                <a:tc>
                  <a:txBody>
                    <a:bodyPr/>
                    <a:lstStyle/>
                    <a:p>
                      <a:pPr lvl="0" algn="ctr">
                        <a:buNone/>
                      </a:pPr>
                      <a:r>
                        <a:rPr lang="en-US" sz="1800" dirty="0"/>
                        <a:t>99.99+%</a:t>
                      </a:r>
                    </a:p>
                  </a:txBody>
                  <a:tcPr/>
                </a:tc>
                <a:tc>
                  <a:txBody>
                    <a:bodyPr/>
                    <a:lstStyle/>
                    <a:p>
                      <a:pPr lvl="0" algn="ctr">
                        <a:buNone/>
                      </a:pPr>
                      <a:r>
                        <a:rPr lang="en-US" sz="1800" dirty="0"/>
                        <a:t>99.99+%</a:t>
                      </a:r>
                    </a:p>
                  </a:txBody>
                  <a:tcPr/>
                </a:tc>
                <a:extLst>
                  <a:ext uri="{0D108BD9-81ED-4DB2-BD59-A6C34878D82A}">
                    <a16:rowId xmlns:a16="http://schemas.microsoft.com/office/drawing/2014/main" val="3529336020"/>
                  </a:ext>
                </a:extLst>
              </a:tr>
              <a:tr h="676002">
                <a:tc>
                  <a:txBody>
                    <a:bodyPr/>
                    <a:lstStyle/>
                    <a:p>
                      <a:pPr lvl="0">
                        <a:buNone/>
                      </a:pPr>
                      <a:r>
                        <a:rPr lang="en-US" sz="1800" dirty="0"/>
                        <a:t>Multi-Task FNN-QNN</a:t>
                      </a:r>
                    </a:p>
                  </a:txBody>
                  <a:tcPr/>
                </a:tc>
                <a:tc>
                  <a:txBody>
                    <a:bodyPr/>
                    <a:lstStyle/>
                    <a:p>
                      <a:pPr lvl="0" algn="ctr">
                        <a:buNone/>
                      </a:pPr>
                      <a:r>
                        <a:rPr lang="en-US" sz="1800" dirty="0"/>
                        <a:t>99.98%</a:t>
                      </a:r>
                    </a:p>
                  </a:txBody>
                  <a:tcPr/>
                </a:tc>
                <a:tc>
                  <a:txBody>
                    <a:bodyPr/>
                    <a:lstStyle/>
                    <a:p>
                      <a:pPr lvl="0" algn="ctr">
                        <a:buNone/>
                      </a:pPr>
                      <a:r>
                        <a:rPr lang="en-US" sz="1800" dirty="0"/>
                        <a:t>99.98%</a:t>
                      </a:r>
                    </a:p>
                  </a:txBody>
                  <a:tcPr/>
                </a:tc>
                <a:tc>
                  <a:txBody>
                    <a:bodyPr/>
                    <a:lstStyle/>
                    <a:p>
                      <a:pPr lvl="0" algn="ctr">
                        <a:buNone/>
                      </a:pPr>
                      <a:r>
                        <a:rPr lang="en-US" sz="1800" dirty="0"/>
                        <a:t>99.98%</a:t>
                      </a:r>
                    </a:p>
                  </a:txBody>
                  <a:tcPr/>
                </a:tc>
                <a:tc>
                  <a:txBody>
                    <a:bodyPr/>
                    <a:lstStyle/>
                    <a:p>
                      <a:pPr lvl="0" algn="ctr">
                        <a:buNone/>
                      </a:pPr>
                      <a:r>
                        <a:rPr lang="en-US" sz="1800" dirty="0"/>
                        <a:t>99.98%</a:t>
                      </a:r>
                    </a:p>
                  </a:txBody>
                  <a:tcPr/>
                </a:tc>
                <a:extLst>
                  <a:ext uri="{0D108BD9-81ED-4DB2-BD59-A6C34878D82A}">
                    <a16:rowId xmlns:a16="http://schemas.microsoft.com/office/drawing/2014/main" val="3339796137"/>
                  </a:ext>
                </a:extLst>
              </a:tr>
            </a:tbl>
          </a:graphicData>
        </a:graphic>
      </p:graphicFrame>
      <p:sp>
        <p:nvSpPr>
          <p:cNvPr id="42" name="TextBox 41">
            <a:extLst>
              <a:ext uri="{FF2B5EF4-FFF2-40B4-BE49-F238E27FC236}">
                <a16:creationId xmlns:a16="http://schemas.microsoft.com/office/drawing/2014/main" id="{ED3E306C-E8E1-7D41-C37C-0CC55B88E92B}"/>
              </a:ext>
            </a:extLst>
          </p:cNvPr>
          <p:cNvSpPr txBox="1"/>
          <p:nvPr/>
        </p:nvSpPr>
        <p:spPr>
          <a:xfrm>
            <a:off x="22003648" y="13601194"/>
            <a:ext cx="2437122" cy="400110"/>
          </a:xfrm>
          <a:prstGeom prst="rect">
            <a:avLst/>
          </a:prstGeom>
          <a:noFill/>
        </p:spPr>
        <p:txBody>
          <a:bodyPr wrap="square" rtlCol="0">
            <a:spAutoFit/>
          </a:bodyPr>
          <a:lstStyle/>
          <a:p>
            <a:r>
              <a:rPr lang="en-US" sz="2000" dirty="0"/>
              <a:t>Detection Matrix Key</a:t>
            </a:r>
          </a:p>
        </p:txBody>
      </p:sp>
      <p:graphicFrame>
        <p:nvGraphicFramePr>
          <p:cNvPr id="53" name="Table 52">
            <a:extLst>
              <a:ext uri="{FF2B5EF4-FFF2-40B4-BE49-F238E27FC236}">
                <a16:creationId xmlns:a16="http://schemas.microsoft.com/office/drawing/2014/main" id="{244AA622-4D5F-9AAB-7C10-00592932E81E}"/>
              </a:ext>
            </a:extLst>
          </p:cNvPr>
          <p:cNvGraphicFramePr>
            <a:graphicFrameLocks noGrp="1"/>
          </p:cNvGraphicFramePr>
          <p:nvPr>
            <p:extLst>
              <p:ext uri="{D42A27DB-BD31-4B8C-83A1-F6EECF244321}">
                <p14:modId xmlns:p14="http://schemas.microsoft.com/office/powerpoint/2010/main" val="61129978"/>
              </p:ext>
            </p:extLst>
          </p:nvPr>
        </p:nvGraphicFramePr>
        <p:xfrm>
          <a:off x="22517735" y="14041792"/>
          <a:ext cx="1408948" cy="1455612"/>
        </p:xfrm>
        <a:graphic>
          <a:graphicData uri="http://schemas.openxmlformats.org/drawingml/2006/table">
            <a:tbl>
              <a:tblPr firstRow="1" bandRow="1">
                <a:tableStyleId>{5940675A-B579-460E-94D1-54222C63F5DA}</a:tableStyleId>
              </a:tblPr>
              <a:tblGrid>
                <a:gridCol w="704474">
                  <a:extLst>
                    <a:ext uri="{9D8B030D-6E8A-4147-A177-3AD203B41FA5}">
                      <a16:colId xmlns:a16="http://schemas.microsoft.com/office/drawing/2014/main" val="2938582496"/>
                    </a:ext>
                  </a:extLst>
                </a:gridCol>
                <a:gridCol w="704474">
                  <a:extLst>
                    <a:ext uri="{9D8B030D-6E8A-4147-A177-3AD203B41FA5}">
                      <a16:colId xmlns:a16="http://schemas.microsoft.com/office/drawing/2014/main" val="3085687374"/>
                    </a:ext>
                  </a:extLst>
                </a:gridCol>
              </a:tblGrid>
              <a:tr h="727806">
                <a:tc>
                  <a:txBody>
                    <a:bodyPr/>
                    <a:lstStyle/>
                    <a:p>
                      <a:pPr algn="ctr"/>
                      <a:endParaRPr lang="en-US" sz="1800" dirty="0"/>
                    </a:p>
                    <a:p>
                      <a:pPr algn="ctr"/>
                      <a:r>
                        <a:rPr lang="en-US" sz="1800" dirty="0"/>
                        <a:t>TN</a:t>
                      </a:r>
                    </a:p>
                  </a:txBody>
                  <a:tcPr/>
                </a:tc>
                <a:tc>
                  <a:txBody>
                    <a:bodyPr/>
                    <a:lstStyle/>
                    <a:p>
                      <a:pPr algn="ctr"/>
                      <a:endParaRPr lang="en-US" sz="1800" dirty="0"/>
                    </a:p>
                    <a:p>
                      <a:pPr algn="ctr"/>
                      <a:r>
                        <a:rPr lang="en-US" sz="1800" dirty="0"/>
                        <a:t>FP</a:t>
                      </a:r>
                    </a:p>
                  </a:txBody>
                  <a:tcPr/>
                </a:tc>
                <a:extLst>
                  <a:ext uri="{0D108BD9-81ED-4DB2-BD59-A6C34878D82A}">
                    <a16:rowId xmlns:a16="http://schemas.microsoft.com/office/drawing/2014/main" val="2954101627"/>
                  </a:ext>
                </a:extLst>
              </a:tr>
              <a:tr h="727806">
                <a:tc>
                  <a:txBody>
                    <a:bodyPr/>
                    <a:lstStyle/>
                    <a:p>
                      <a:pPr algn="ctr"/>
                      <a:endParaRPr lang="en-US" sz="1800" dirty="0"/>
                    </a:p>
                    <a:p>
                      <a:pPr algn="ctr"/>
                      <a:r>
                        <a:rPr lang="en-US" sz="1800" dirty="0"/>
                        <a:t>FN</a:t>
                      </a:r>
                    </a:p>
                  </a:txBody>
                  <a:tcPr/>
                </a:tc>
                <a:tc>
                  <a:txBody>
                    <a:bodyPr/>
                    <a:lstStyle/>
                    <a:p>
                      <a:pPr algn="ctr"/>
                      <a:endParaRPr lang="en-US" sz="1800" dirty="0"/>
                    </a:p>
                    <a:p>
                      <a:pPr algn="ctr"/>
                      <a:r>
                        <a:rPr lang="en-US" sz="1800" dirty="0"/>
                        <a:t>TP</a:t>
                      </a:r>
                    </a:p>
                  </a:txBody>
                  <a:tcPr/>
                </a:tc>
                <a:extLst>
                  <a:ext uri="{0D108BD9-81ED-4DB2-BD59-A6C34878D82A}">
                    <a16:rowId xmlns:a16="http://schemas.microsoft.com/office/drawing/2014/main" val="763015558"/>
                  </a:ext>
                </a:extLst>
              </a:tr>
            </a:tbl>
          </a:graphicData>
        </a:graphic>
      </p:graphicFrame>
      <p:pic>
        <p:nvPicPr>
          <p:cNvPr id="62" name="Picture 61" descr="A chart of a number&#10;&#10;AI-generated content may be incorrect.">
            <a:extLst>
              <a:ext uri="{FF2B5EF4-FFF2-40B4-BE49-F238E27FC236}">
                <a16:creationId xmlns:a16="http://schemas.microsoft.com/office/drawing/2014/main" id="{84955808-2A62-CE29-A221-6D27E980A4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452670" y="16661663"/>
            <a:ext cx="7696759" cy="6461301"/>
          </a:xfrm>
          <a:prstGeom prst="rect">
            <a:avLst/>
          </a:prstGeom>
        </p:spPr>
      </p:pic>
      <p:pic>
        <p:nvPicPr>
          <p:cNvPr id="58" name="Picture 57" descr="A diagram of a confusion matrix&#10;&#10;AI-generated content may be incorrect.">
            <a:extLst>
              <a:ext uri="{FF2B5EF4-FFF2-40B4-BE49-F238E27FC236}">
                <a16:creationId xmlns:a16="http://schemas.microsoft.com/office/drawing/2014/main" id="{42910FBD-B2A9-08F3-F48E-6500B56E426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687034" y="16601430"/>
            <a:ext cx="3666276" cy="2916356"/>
          </a:xfrm>
          <a:prstGeom prst="rect">
            <a:avLst/>
          </a:prstGeom>
        </p:spPr>
      </p:pic>
      <p:pic>
        <p:nvPicPr>
          <p:cNvPr id="31" name="Picture 30" descr="A table with numbers and labels&#10;&#10;Description automatically generated">
            <a:extLst>
              <a:ext uri="{FF2B5EF4-FFF2-40B4-BE49-F238E27FC236}">
                <a16:creationId xmlns:a16="http://schemas.microsoft.com/office/drawing/2014/main" id="{469A559B-F45E-C0CD-448E-043891681BE2}"/>
              </a:ext>
            </a:extLst>
          </p:cNvPr>
          <p:cNvPicPr>
            <a:picLocks noChangeAspect="1"/>
          </p:cNvPicPr>
          <p:nvPr/>
        </p:nvPicPr>
        <p:blipFill>
          <a:blip r:embed="rId20"/>
          <a:stretch>
            <a:fillRect/>
          </a:stretch>
        </p:blipFill>
        <p:spPr>
          <a:xfrm>
            <a:off x="20721948" y="19876205"/>
            <a:ext cx="4706245" cy="2931306"/>
          </a:xfrm>
          <a:prstGeom prst="rect">
            <a:avLst/>
          </a:prstGeom>
        </p:spPr>
      </p:pic>
      <p:sp>
        <p:nvSpPr>
          <p:cNvPr id="1028" name="TextBox 1027">
            <a:extLst>
              <a:ext uri="{FF2B5EF4-FFF2-40B4-BE49-F238E27FC236}">
                <a16:creationId xmlns:a16="http://schemas.microsoft.com/office/drawing/2014/main" id="{493F2DA4-7769-BC75-8507-94FCA62F079E}"/>
              </a:ext>
            </a:extLst>
          </p:cNvPr>
          <p:cNvSpPr txBox="1"/>
          <p:nvPr/>
        </p:nvSpPr>
        <p:spPr>
          <a:xfrm>
            <a:off x="21312569" y="19564888"/>
            <a:ext cx="381928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CICIDS2017 Class Distribution</a:t>
            </a:r>
          </a:p>
        </p:txBody>
      </p:sp>
      <p:sp>
        <p:nvSpPr>
          <p:cNvPr id="1029" name="TextBox 1028">
            <a:extLst>
              <a:ext uri="{FF2B5EF4-FFF2-40B4-BE49-F238E27FC236}">
                <a16:creationId xmlns:a16="http://schemas.microsoft.com/office/drawing/2014/main" id="{2D48B10B-8E91-CA39-BB4E-6A83BFB53C3D}"/>
              </a:ext>
            </a:extLst>
          </p:cNvPr>
          <p:cNvSpPr txBox="1"/>
          <p:nvPr/>
        </p:nvSpPr>
        <p:spPr>
          <a:xfrm>
            <a:off x="24754101" y="5030818"/>
            <a:ext cx="6303714" cy="523220"/>
          </a:xfrm>
          <a:prstGeom prst="rect">
            <a:avLst/>
          </a:prstGeom>
          <a:noFill/>
        </p:spPr>
        <p:txBody>
          <a:bodyPr wrap="square" rtlCol="0">
            <a:spAutoFit/>
          </a:bodyPr>
          <a:lstStyle/>
          <a:p>
            <a:r>
              <a:rPr lang="en-US" sz="2800" b="1" u="sng" dirty="0">
                <a:solidFill>
                  <a:srgbClr val="002060"/>
                </a:solidFill>
                <a:latin typeface="Century Gothic"/>
                <a:cs typeface="Times New Roman"/>
              </a:rPr>
              <a:t>Multi-Classification Model Results</a:t>
            </a:r>
            <a:endParaRPr lang="en-US" sz="2500" dirty="0">
              <a:solidFill>
                <a:srgbClr val="002060"/>
              </a:solidFill>
              <a:latin typeface="Times New Roman" panose="02020603050405020304" pitchFamily="18" charset="0"/>
              <a:cs typeface="Times New Roman" panose="02020603050405020304" pitchFamily="18" charset="0"/>
            </a:endParaRPr>
          </a:p>
        </p:txBody>
      </p:sp>
      <p:sp>
        <p:nvSpPr>
          <p:cNvPr id="1030" name="Text Placeholder 8">
            <a:extLst>
              <a:ext uri="{FF2B5EF4-FFF2-40B4-BE49-F238E27FC236}">
                <a16:creationId xmlns:a16="http://schemas.microsoft.com/office/drawing/2014/main" id="{0C86220B-5D56-ACE3-A527-9791E3D1A29F}"/>
              </a:ext>
            </a:extLst>
          </p:cNvPr>
          <p:cNvSpPr txBox="1">
            <a:spLocks/>
          </p:cNvSpPr>
          <p:nvPr/>
        </p:nvSpPr>
        <p:spPr>
          <a:xfrm>
            <a:off x="33297480" y="15275097"/>
            <a:ext cx="10566906" cy="764028"/>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a:latin typeface="Century Gothic"/>
              </a:rPr>
              <a:t>Future Works</a:t>
            </a:r>
            <a:endParaRPr lang="en-US" sz="3600" dirty="0"/>
          </a:p>
        </p:txBody>
      </p:sp>
      <p:sp>
        <p:nvSpPr>
          <p:cNvPr id="1031" name="TextBox 1030">
            <a:extLst>
              <a:ext uri="{FF2B5EF4-FFF2-40B4-BE49-F238E27FC236}">
                <a16:creationId xmlns:a16="http://schemas.microsoft.com/office/drawing/2014/main" id="{468A7048-404F-2C6A-55E0-58BA7AA30757}"/>
              </a:ext>
            </a:extLst>
          </p:cNvPr>
          <p:cNvSpPr txBox="1"/>
          <p:nvPr/>
        </p:nvSpPr>
        <p:spPr>
          <a:xfrm>
            <a:off x="33878826" y="28520900"/>
            <a:ext cx="10007272"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Special thanks to my mentors and colleagues of the NSF REU program.</a:t>
            </a:r>
          </a:p>
        </p:txBody>
      </p:sp>
      <p:sp>
        <p:nvSpPr>
          <p:cNvPr id="20" name="TextBox 19">
            <a:extLst>
              <a:ext uri="{FF2B5EF4-FFF2-40B4-BE49-F238E27FC236}">
                <a16:creationId xmlns:a16="http://schemas.microsoft.com/office/drawing/2014/main" id="{EB66B4DE-FAD3-BF58-D523-755B9D899AB3}"/>
              </a:ext>
            </a:extLst>
          </p:cNvPr>
          <p:cNvSpPr txBox="1"/>
          <p:nvPr/>
        </p:nvSpPr>
        <p:spPr>
          <a:xfrm>
            <a:off x="33296163" y="15968602"/>
            <a:ext cx="10616517" cy="723274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2060"/>
                </a:solidFill>
              </a:rPr>
              <a:t>Explore Advanced Quantum Architectures: </a:t>
            </a:r>
            <a:r>
              <a:rPr lang="en-US" sz="2000" dirty="0">
                <a:solidFill>
                  <a:srgbClr val="002060"/>
                </a:solidFill>
              </a:rPr>
              <a:t>Expand beyond sinusoidal activation by testing variational quantum circuits and hybrid quantum-classical networks. Evaluate performance on quantum simulators and real quantum hardware using frameworks like IBM </a:t>
            </a:r>
            <a:r>
              <a:rPr lang="en-US" sz="2000" dirty="0" err="1">
                <a:solidFill>
                  <a:srgbClr val="002060"/>
                </a:solidFill>
              </a:rPr>
              <a:t>Qiskit</a:t>
            </a:r>
            <a:r>
              <a:rPr lang="en-US" sz="2000" dirty="0">
                <a:solidFill>
                  <a:srgbClr val="002060"/>
                </a:solidFill>
              </a:rPr>
              <a:t> or Xanadu PennyLane.  Implementing a full Quantum Neural Network (QNN) for comparison.</a:t>
            </a:r>
          </a:p>
          <a:p>
            <a:pPr marL="342900" indent="-342900">
              <a:buFont typeface="Arial" panose="020B0604020202020204" pitchFamily="34" charset="0"/>
              <a:buChar char="•"/>
            </a:pPr>
            <a:r>
              <a:rPr lang="en-US" sz="2000" b="1" dirty="0">
                <a:solidFill>
                  <a:srgbClr val="002060"/>
                </a:solidFill>
              </a:rPr>
              <a:t>Benchmark on Diverse Datasets: </a:t>
            </a:r>
            <a:r>
              <a:rPr lang="en-US" sz="2000" dirty="0">
                <a:solidFill>
                  <a:srgbClr val="002060"/>
                </a:solidFill>
              </a:rPr>
              <a:t>Validate model generalizability by testing on additional datasets such as UNSW-NB15 and CICIDS2018, which include a broader range of modern attack types.</a:t>
            </a:r>
          </a:p>
          <a:p>
            <a:pPr marL="342900" indent="-342900">
              <a:buFont typeface="Arial" panose="020B0604020202020204" pitchFamily="34" charset="0"/>
              <a:buChar char="•"/>
            </a:pPr>
            <a:r>
              <a:rPr lang="en-US" sz="2000" b="1" dirty="0">
                <a:solidFill>
                  <a:srgbClr val="002060"/>
                </a:solidFill>
              </a:rPr>
              <a:t>Detection of Zero-Day and Rare Attacks: </a:t>
            </a:r>
            <a:r>
              <a:rPr lang="en-US" sz="2000" dirty="0">
                <a:solidFill>
                  <a:srgbClr val="002060"/>
                </a:solidFill>
              </a:rPr>
              <a:t>Incorporate anomaly detection, semi-supervised learning, or GAN-based augmentation to enhance sensitivity to unseen threats like zero-day attacks and underrepresented classes (e.g., SQL Injection, Infiltration, Heartbleed).</a:t>
            </a:r>
          </a:p>
          <a:p>
            <a:pPr marL="342900" indent="-342900">
              <a:buFont typeface="Arial" panose="020B0604020202020204" pitchFamily="34" charset="0"/>
              <a:buChar char="•"/>
            </a:pPr>
            <a:r>
              <a:rPr lang="en-US" sz="2000" b="1" dirty="0">
                <a:solidFill>
                  <a:srgbClr val="002060"/>
                </a:solidFill>
              </a:rPr>
              <a:t>Deploy for Real-Time Network Monitoring: </a:t>
            </a:r>
            <a:r>
              <a:rPr lang="en-US" sz="2000" dirty="0">
                <a:solidFill>
                  <a:srgbClr val="002060"/>
                </a:solidFill>
              </a:rPr>
              <a:t>Implement optimized models in a live home or enterprise network environment to assess latency, efficiency, and robustness in real-time intrusion detection.</a:t>
            </a:r>
          </a:p>
          <a:p>
            <a:pPr marL="342900" indent="-342900">
              <a:buFont typeface="Arial" panose="020B0604020202020204" pitchFamily="34" charset="0"/>
              <a:buChar char="•"/>
            </a:pPr>
            <a:r>
              <a:rPr lang="en-US" sz="2000" b="1" dirty="0">
                <a:solidFill>
                  <a:srgbClr val="002060"/>
                </a:solidFill>
              </a:rPr>
              <a:t>Integrate with Language Models for Explainability: </a:t>
            </a:r>
            <a:r>
              <a:rPr lang="en-US" sz="2000" dirty="0">
                <a:solidFill>
                  <a:srgbClr val="002060"/>
                </a:solidFill>
              </a:rPr>
              <a:t>Combine classification models with Small or Large Language Models (SLM/LLM) in a Mixture of Experts (</a:t>
            </a:r>
            <a:r>
              <a:rPr lang="en-US" sz="2000" dirty="0" err="1">
                <a:solidFill>
                  <a:srgbClr val="002060"/>
                </a:solidFill>
              </a:rPr>
              <a:t>MoE</a:t>
            </a:r>
            <a:r>
              <a:rPr lang="en-US" sz="2000" dirty="0">
                <a:solidFill>
                  <a:srgbClr val="002060"/>
                </a:solidFill>
              </a:rPr>
              <a:t>) framework to enhance interpretability. This would allow:</a:t>
            </a:r>
          </a:p>
          <a:p>
            <a:pPr marL="2537351" lvl="1" indent="-342900">
              <a:buFont typeface="Arial" panose="020B0604020202020204" pitchFamily="34" charset="0"/>
              <a:buChar char="•"/>
            </a:pPr>
            <a:r>
              <a:rPr lang="en-US" sz="2000" dirty="0">
                <a:solidFill>
                  <a:srgbClr val="002060"/>
                </a:solidFill>
              </a:rPr>
              <a:t>Real-time alerts with natural language explanations</a:t>
            </a:r>
          </a:p>
          <a:p>
            <a:pPr marL="2537351" lvl="1" indent="-342900">
              <a:buFont typeface="Arial" panose="020B0604020202020204" pitchFamily="34" charset="0"/>
              <a:buChar char="•"/>
            </a:pPr>
            <a:r>
              <a:rPr lang="en-US" sz="2000" dirty="0">
                <a:solidFill>
                  <a:srgbClr val="002060"/>
                </a:solidFill>
              </a:rPr>
              <a:t>Visualizations of intrusion paths</a:t>
            </a:r>
          </a:p>
          <a:p>
            <a:pPr marL="2537351" lvl="1" indent="-342900">
              <a:buFont typeface="Arial" panose="020B0604020202020204" pitchFamily="34" charset="0"/>
              <a:buChar char="•"/>
            </a:pPr>
            <a:r>
              <a:rPr lang="en-US" sz="2000" dirty="0">
                <a:solidFill>
                  <a:srgbClr val="002060"/>
                </a:solidFill>
              </a:rPr>
              <a:t>Identification of impacted devices across the network</a:t>
            </a:r>
          </a:p>
          <a:p>
            <a:pPr>
              <a:buNone/>
            </a:pPr>
            <a:endParaRPr lang="en-US" sz="2000" dirty="0">
              <a:solidFill>
                <a:srgbClr val="002060"/>
              </a:solidFill>
            </a:endParaRPr>
          </a:p>
          <a:p>
            <a:pPr marL="342900" indent="-342900">
              <a:buFont typeface="Arial" panose="020B0604020202020204" pitchFamily="34" charset="0"/>
              <a:buChar char="•"/>
            </a:pPr>
            <a:r>
              <a:rPr lang="en-US" sz="2000" b="1" dirty="0">
                <a:solidFill>
                  <a:srgbClr val="002060"/>
                </a:solidFill>
              </a:rPr>
              <a:t>Hybrid Quantum AI Systems: </a:t>
            </a:r>
            <a:r>
              <a:rPr lang="en-US" sz="2000" dirty="0">
                <a:solidFill>
                  <a:srgbClr val="002060"/>
                </a:solidFill>
              </a:rPr>
              <a:t>Investigate systems that combine classical deep learning layers for preprocessing with quantum layers for high-dimensional feature transformations, balancing performance with resource efficiency.</a:t>
            </a:r>
          </a:p>
          <a:p>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22" name="Text Placeholder 8">
            <a:extLst>
              <a:ext uri="{FF2B5EF4-FFF2-40B4-BE49-F238E27FC236}">
                <a16:creationId xmlns:a16="http://schemas.microsoft.com/office/drawing/2014/main" id="{B41D6EA4-EF5B-CC4A-E492-4E497C7062C6}"/>
              </a:ext>
            </a:extLst>
          </p:cNvPr>
          <p:cNvSpPr txBox="1">
            <a:spLocks/>
          </p:cNvSpPr>
          <p:nvPr/>
        </p:nvSpPr>
        <p:spPr>
          <a:xfrm>
            <a:off x="33297479" y="4274878"/>
            <a:ext cx="10566907" cy="738656"/>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600" dirty="0">
                <a:latin typeface="Century Gothic"/>
              </a:rPr>
              <a:t>Discussion</a:t>
            </a:r>
            <a:endParaRPr lang="en-US" sz="3600" dirty="0"/>
          </a:p>
        </p:txBody>
      </p:sp>
      <p:sp>
        <p:nvSpPr>
          <p:cNvPr id="23" name="Text Placeholder 6">
            <a:extLst>
              <a:ext uri="{FF2B5EF4-FFF2-40B4-BE49-F238E27FC236}">
                <a16:creationId xmlns:a16="http://schemas.microsoft.com/office/drawing/2014/main" id="{7FB67050-DFEC-DFBD-2056-80FE1215658F}"/>
              </a:ext>
            </a:extLst>
          </p:cNvPr>
          <p:cNvSpPr txBox="1">
            <a:spLocks/>
          </p:cNvSpPr>
          <p:nvPr/>
        </p:nvSpPr>
        <p:spPr>
          <a:xfrm>
            <a:off x="33098398" y="4867212"/>
            <a:ext cx="10765988" cy="6432508"/>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buNone/>
            </a:pPr>
            <a:r>
              <a:rPr lang="en-US" sz="2000" dirty="0"/>
              <a:t>This study demonstrates strong classification performance across all models, with the Multi-Classification FNN achieving low variance, minimal loss, and exceptional generalization—without requiring quantum enhancements. While sinusoidal quantum-inspired layers improved most models, they showed limited value in the Multi-Task FNN, suggesting quantum benefits may be architecture-specific. Certain attacks (e.g., Infiltration, SQL Injection) remained undetected, reflecting CICIDS2017 limitations such as class imbalance and low sample diversity. The dual-task training and K-fold cross-validation proved effective for robustness and evaluation. Additionally, the FNN's simple design enables fast, efficient, single-pass classification and detection, making it well-suited for edge or real-time deployment. These results validate classical architectures for intrusion detection while offering early insight into how quantum-inspired features could evolve within emerging Quantum AI research.</a:t>
            </a:r>
          </a:p>
          <a:p>
            <a:r>
              <a:rPr lang="en-US" sz="2000" dirty="0"/>
              <a:t>This work provides a practical baseline for future hybrid approaches, where classical efficiency meets quantum-inspired innovation in scalable, intelligent network defense systems.  This work bridges classical efficiency with quantum inspiration, making a step toward a more adaptive and intelligent cybersecurity solution in the quantum era.</a:t>
            </a:r>
          </a:p>
          <a:p>
            <a:endParaRPr lang="en-US" sz="2000" dirty="0"/>
          </a:p>
        </p:txBody>
      </p:sp>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822</TotalTime>
  <Words>1816</Words>
  <Application>Microsoft Office PowerPoint</Application>
  <PresentationFormat>Custom</PresentationFormat>
  <Paragraphs>153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Arial,Sans-Serif</vt:lpstr>
      <vt:lpstr>Aptos</vt:lpstr>
      <vt:lpstr>Arial</vt:lpstr>
      <vt:lpstr>Arial Black</vt:lpstr>
      <vt:lpstr>Calibri</vt:lpstr>
      <vt:lpstr>Century Gothic</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Tom Steinman</cp:lastModifiedBy>
  <cp:revision>41</cp:revision>
  <dcterms:created xsi:type="dcterms:W3CDTF">2012-02-03T19:11:35Z</dcterms:created>
  <dcterms:modified xsi:type="dcterms:W3CDTF">2025-03-28T15:43:25Z</dcterms:modified>
  <cp:category>Research poster templates</cp:category>
</cp:coreProperties>
</file>